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2" r:id="rId2"/>
    <p:sldId id="277" r:id="rId3"/>
    <p:sldId id="263" r:id="rId4"/>
    <p:sldId id="268" r:id="rId5"/>
    <p:sldId id="269" r:id="rId6"/>
    <p:sldId id="270" r:id="rId7"/>
    <p:sldId id="278" r:id="rId8"/>
    <p:sldId id="279" r:id="rId9"/>
    <p:sldId id="281" r:id="rId10"/>
    <p:sldId id="272" r:id="rId11"/>
    <p:sldId id="299" r:id="rId12"/>
    <p:sldId id="296" r:id="rId13"/>
    <p:sldId id="297" r:id="rId14"/>
    <p:sldId id="298" r:id="rId15"/>
    <p:sldId id="300" r:id="rId16"/>
    <p:sldId id="301" r:id="rId17"/>
    <p:sldId id="274" r:id="rId18"/>
    <p:sldId id="275" r:id="rId19"/>
    <p:sldId id="273" r:id="rId20"/>
    <p:sldId id="276" r:id="rId21"/>
    <p:sldId id="286" r:id="rId22"/>
    <p:sldId id="280" r:id="rId23"/>
    <p:sldId id="283" r:id="rId24"/>
    <p:sldId id="293" r:id="rId25"/>
    <p:sldId id="306" r:id="rId26"/>
    <p:sldId id="287" r:id="rId27"/>
    <p:sldId id="303" r:id="rId28"/>
    <p:sldId id="304" r:id="rId29"/>
    <p:sldId id="302" r:id="rId30"/>
    <p:sldId id="305" r:id="rId31"/>
    <p:sldId id="288" r:id="rId32"/>
    <p:sldId id="289" r:id="rId33"/>
    <p:sldId id="307" r:id="rId34"/>
    <p:sldId id="292" r:id="rId35"/>
    <p:sldId id="308" r:id="rId36"/>
    <p:sldId id="285" r:id="rId37"/>
    <p:sldId id="284" r:id="rId38"/>
    <p:sldId id="309" r:id="rId39"/>
    <p:sldId id="294" r:id="rId40"/>
    <p:sldId id="266" r:id="rId41"/>
    <p:sldId id="264" r:id="rId42"/>
    <p:sldId id="265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6D9FCA"/>
    <a:srgbClr val="084792"/>
    <a:srgbClr val="004877"/>
    <a:srgbClr val="4287B6"/>
    <a:srgbClr val="0080DC"/>
    <a:srgbClr val="245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3139" autoAdjust="0"/>
  </p:normalViewPr>
  <p:slideViewPr>
    <p:cSldViewPr snapToGrid="0" snapToObjects="1">
      <p:cViewPr>
        <p:scale>
          <a:sx n="150" d="100"/>
          <a:sy n="150" d="100"/>
        </p:scale>
        <p:origin x="-448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95A88-7209-CD45-BD71-F11FEECE2659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2CBB2-ED24-E14E-9ABE-8975507B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65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D4BD1-2992-6B41-A478-5DBDA8D61AB3}" type="datetimeFigureOut">
              <a:rPr lang="en-US" smtClean="0"/>
              <a:t>15-10-08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424F-4701-A540-A49C-5D57617C0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9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2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5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5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6424F-4701-A540-A49C-5D57617C07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-2"/>
            <a:ext cx="2827287" cy="5143502"/>
            <a:chOff x="-1" y="-2"/>
            <a:chExt cx="2827287" cy="5143502"/>
          </a:xfrm>
          <a:solidFill>
            <a:srgbClr val="084792"/>
          </a:solidFill>
        </p:grpSpPr>
        <p:sp>
          <p:nvSpPr>
            <p:cNvPr id="7" name="Rectangle 6"/>
            <p:cNvSpPr/>
            <p:nvPr userDrawn="1"/>
          </p:nvSpPr>
          <p:spPr>
            <a:xfrm rot="16200000" flipV="1">
              <a:off x="-1290463" y="1290460"/>
              <a:ext cx="5143502" cy="2562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nip Single Corner Rectangle 7"/>
            <p:cNvSpPr/>
            <p:nvPr userDrawn="1"/>
          </p:nvSpPr>
          <p:spPr>
            <a:xfrm rot="16200000" flipV="1">
              <a:off x="1281397" y="3597610"/>
              <a:ext cx="2505348" cy="586431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7124" y="1812131"/>
            <a:ext cx="5392129" cy="1014577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124" y="2826708"/>
            <a:ext cx="5392128" cy="1209603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542038" y="-608958"/>
            <a:ext cx="4572000" cy="45720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8822947" y="-2"/>
            <a:ext cx="321053" cy="5143502"/>
            <a:chOff x="8822947" y="-2"/>
            <a:chExt cx="321053" cy="5143502"/>
          </a:xfrm>
        </p:grpSpPr>
        <p:sp>
          <p:nvSpPr>
            <p:cNvPr id="15" name="Rectangle 14"/>
            <p:cNvSpPr/>
            <p:nvPr userDrawn="1"/>
          </p:nvSpPr>
          <p:spPr>
            <a:xfrm rot="16200000" flipH="1">
              <a:off x="6492239" y="2491739"/>
              <a:ext cx="5143502" cy="160020"/>
            </a:xfrm>
            <a:prstGeom prst="rect">
              <a:avLst/>
            </a:prstGeom>
            <a:solidFill>
              <a:srgbClr val="6D9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Snip Single Corner Rectangle 15"/>
            <p:cNvSpPr>
              <a:spLocks noChangeAspect="1"/>
            </p:cNvSpPr>
            <p:nvPr userDrawn="1"/>
          </p:nvSpPr>
          <p:spPr>
            <a:xfrm rot="5400000" flipV="1">
              <a:off x="8297673" y="525275"/>
              <a:ext cx="1371600" cy="321052"/>
            </a:xfrm>
            <a:prstGeom prst="snip1Rect">
              <a:avLst>
                <a:gd name="adj" fmla="val 50000"/>
              </a:avLst>
            </a:prstGeom>
            <a:solidFill>
              <a:srgbClr val="6D9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 descr="Sangoma_RGB_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6" y="4732481"/>
            <a:ext cx="1711752" cy="253593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7207948" y="4036311"/>
            <a:ext cx="1371305" cy="273844"/>
          </a:xfrm>
        </p:spPr>
        <p:txBody>
          <a:bodyPr/>
          <a:lstStyle>
            <a:lvl1pPr algn="r">
              <a:defRPr/>
            </a:lvl1pPr>
          </a:lstStyle>
          <a:p>
            <a:fld id="{53CAD7F2-AF60-B049-8DEB-757DBA0387BA}" type="datetime1">
              <a:rPr lang="en-CA" smtClean="0"/>
              <a:pPr/>
              <a:t>15-10-08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ADB1-8AD7-F244-BB26-2B553B7E3A5D}" type="datetime1">
              <a:rPr lang="en-CA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64B3-DBEE-1543-BC4D-B7A389D847FC}" type="datetime1">
              <a:rPr lang="en-CA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6D9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>
            <a:grpSpLocks noChangeAspect="1"/>
          </p:cNvGrpSpPr>
          <p:nvPr userDrawn="1"/>
        </p:nvGrpSpPr>
        <p:grpSpPr>
          <a:xfrm flipV="1">
            <a:off x="0" y="388935"/>
            <a:ext cx="9144000" cy="4187333"/>
            <a:chOff x="1" y="388935"/>
            <a:chExt cx="8708572" cy="3987937"/>
          </a:xfrm>
          <a:solidFill>
            <a:srgbClr val="084792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" y="859530"/>
              <a:ext cx="8708572" cy="35173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nip Single Corner Rectangle 7"/>
            <p:cNvSpPr/>
            <p:nvPr userDrawn="1"/>
          </p:nvSpPr>
          <p:spPr>
            <a:xfrm>
              <a:off x="1" y="388935"/>
              <a:ext cx="4453951" cy="1042544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8740" y="1880524"/>
            <a:ext cx="5370514" cy="1021556"/>
          </a:xfrm>
        </p:spPr>
        <p:txBody>
          <a:bodyPr anchor="t"/>
          <a:lstStyle>
            <a:lvl1pPr algn="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208740" y="755383"/>
            <a:ext cx="5370513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6D9FC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542038" y="-608958"/>
            <a:ext cx="4572000" cy="4572000"/>
          </a:xfrm>
          <a:prstGeom prst="rect">
            <a:avLst/>
          </a:prstGeom>
        </p:spPr>
      </p:pic>
      <p:pic>
        <p:nvPicPr>
          <p:cNvPr id="12" name="Picture 11" descr="Sangoma_RGB_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6" y="4732481"/>
            <a:ext cx="1711752" cy="253593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D7F2-AF60-B049-8DEB-757DBA0387BA}" type="datetime1">
              <a:rPr lang="en-CA" smtClean="0"/>
              <a:t>15-10-08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2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84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944490" y="1677042"/>
            <a:ext cx="4572000" cy="4572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4916" y="154072"/>
            <a:ext cx="6394417" cy="365592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0332273" y="82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angoma_Product_Collage_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" b="11354"/>
          <a:stretch/>
        </p:blipFill>
        <p:spPr>
          <a:xfrm>
            <a:off x="2562578" y="1"/>
            <a:ext cx="6581422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 userDrawn="1"/>
        </p:nvGrpSpPr>
        <p:grpSpPr>
          <a:xfrm>
            <a:off x="0" y="-2"/>
            <a:ext cx="2827287" cy="5143502"/>
            <a:chOff x="-1" y="-2"/>
            <a:chExt cx="2827287" cy="5143502"/>
          </a:xfrm>
          <a:solidFill>
            <a:srgbClr val="084792"/>
          </a:solidFill>
        </p:grpSpPr>
        <p:sp>
          <p:nvSpPr>
            <p:cNvPr id="8" name="Rectangle 7"/>
            <p:cNvSpPr/>
            <p:nvPr userDrawn="1"/>
          </p:nvSpPr>
          <p:spPr>
            <a:xfrm rot="16200000" flipV="1">
              <a:off x="-1290463" y="1290460"/>
              <a:ext cx="5143502" cy="2562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nip Single Corner Rectangle 8"/>
            <p:cNvSpPr/>
            <p:nvPr userDrawn="1"/>
          </p:nvSpPr>
          <p:spPr>
            <a:xfrm rot="16200000" flipV="1">
              <a:off x="1281397" y="3597610"/>
              <a:ext cx="2505348" cy="586431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542038" y="-608958"/>
            <a:ext cx="4572000" cy="4572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8822947" y="-2"/>
            <a:ext cx="321053" cy="5143502"/>
            <a:chOff x="8822947" y="-2"/>
            <a:chExt cx="321053" cy="5143502"/>
          </a:xfrm>
        </p:grpSpPr>
        <p:sp>
          <p:nvSpPr>
            <p:cNvPr id="14" name="Rectangle 13"/>
            <p:cNvSpPr/>
            <p:nvPr userDrawn="1"/>
          </p:nvSpPr>
          <p:spPr>
            <a:xfrm rot="16200000" flipH="1">
              <a:off x="6492239" y="2491739"/>
              <a:ext cx="5143502" cy="160020"/>
            </a:xfrm>
            <a:prstGeom prst="rect">
              <a:avLst/>
            </a:prstGeom>
            <a:solidFill>
              <a:srgbClr val="6D9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nip Single Corner Rectangle 14"/>
            <p:cNvSpPr>
              <a:spLocks noChangeAspect="1"/>
            </p:cNvSpPr>
            <p:nvPr userDrawn="1"/>
          </p:nvSpPr>
          <p:spPr>
            <a:xfrm rot="5400000" flipV="1">
              <a:off x="8297673" y="525275"/>
              <a:ext cx="1371600" cy="321052"/>
            </a:xfrm>
            <a:prstGeom prst="snip1Rect">
              <a:avLst>
                <a:gd name="adj" fmla="val 50000"/>
              </a:avLst>
            </a:prstGeom>
            <a:solidFill>
              <a:srgbClr val="6D9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 descr="Sangoma_RGB_Rever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6" y="4732481"/>
            <a:ext cx="1711752" cy="2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6B86-DA37-624F-8B9C-BC1B4CA376F5}" type="datetime1">
              <a:rPr lang="en-CA" smtClean="0"/>
              <a:t>15-10-08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6F0-4331-F142-BD12-DAB1BD536924}" type="datetime1">
              <a:rPr lang="en-CA" smtClean="0"/>
              <a:t>15-10-08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376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376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8DFC-54EA-2846-A0C4-41A53FCE685E}" type="datetime1">
              <a:rPr lang="en-CA" smtClean="0"/>
              <a:t>15-10-08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9886-D5C2-CA4D-A789-3AC8F44D845F}" type="datetime1">
              <a:rPr lang="en-CA" smtClean="0"/>
              <a:t>15-10-08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72A0-2568-DE40-800E-D1C31F9A4DBB}" type="datetime1">
              <a:rPr lang="en-CA" smtClean="0"/>
              <a:t>15-10-08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" y="4594860"/>
            <a:ext cx="9143996" cy="548640"/>
            <a:chOff x="4" y="4594860"/>
            <a:chExt cx="9143996" cy="54864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2196614" y="4842511"/>
              <a:ext cx="6947386" cy="300989"/>
            </a:xfrm>
            <a:prstGeom prst="rect">
              <a:avLst/>
            </a:prstGeom>
            <a:solidFill>
              <a:srgbClr val="0847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nip Single Corner Rectangle 11"/>
            <p:cNvSpPr/>
            <p:nvPr userDrawn="1"/>
          </p:nvSpPr>
          <p:spPr>
            <a:xfrm>
              <a:off x="4" y="4594860"/>
              <a:ext cx="2343891" cy="548638"/>
            </a:xfrm>
            <a:prstGeom prst="snip1Rect">
              <a:avLst>
                <a:gd name="adj" fmla="val 50000"/>
              </a:avLst>
            </a:prstGeom>
            <a:solidFill>
              <a:srgbClr val="0847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Sangoma_RGB_Revers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46" y="4732481"/>
              <a:ext cx="1711752" cy="253593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16" y="154073"/>
            <a:ext cx="89106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94" y="1152061"/>
            <a:ext cx="8862072" cy="3103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948" y="4799584"/>
            <a:ext cx="1371305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53CAD7F2-AF60-B049-8DEB-757DBA0387BA}" type="datetime1">
              <a:rPr lang="en-CA" smtClean="0"/>
              <a:t>15-10-08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9958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9253" y="4799584"/>
            <a:ext cx="456313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Univers LT Std 45 Light"/>
                <a:cs typeface="Univers LT Std 45 Light"/>
              </a:defRPr>
            </a:lvl1pPr>
          </a:lstStyle>
          <a:p>
            <a:fld id="{F0279958-0CAA-2A48-AB35-0DC8494CA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660400" y="15385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0" r:id="rId5"/>
    <p:sldLayoutId id="2147483656" r:id="rId6"/>
    <p:sldLayoutId id="2147483652" r:id="rId7"/>
    <p:sldLayoutId id="2147483653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72C6"/>
          </a:solidFill>
          <a:latin typeface="Univers LT Std 45 Light"/>
          <a:ea typeface="+mj-ea"/>
          <a:cs typeface="Univers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Univers LT Std 45 Light"/>
          <a:ea typeface="+mn-ea"/>
          <a:cs typeface="Univers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sterisk.org/downloads/security-advisori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7950" y="1092436"/>
            <a:ext cx="5931303" cy="1014577"/>
          </a:xfrm>
        </p:spPr>
        <p:txBody>
          <a:bodyPr>
            <a:normAutofit fontScale="90000"/>
          </a:bodyPr>
          <a:lstStyle/>
          <a:p>
            <a:r>
              <a:rPr lang="es-ES_tradnl" smtClean="0"/>
              <a:t>Seguridad en Asterisk:</a:t>
            </a:r>
            <a:br>
              <a:rPr lang="es-ES_tradnl" smtClean="0"/>
            </a:br>
            <a:r>
              <a:rPr lang="es-ES_tradnl" smtClean="0"/>
              <a:t>Un Acercamiento Detallado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7933" y="2369490"/>
            <a:ext cx="5641319" cy="1209603"/>
          </a:xfrm>
        </p:spPr>
        <p:txBody>
          <a:bodyPr>
            <a:normAutofit/>
          </a:bodyPr>
          <a:lstStyle/>
          <a:p>
            <a:r>
              <a:rPr lang="es-ES_tradnl" sz="2000" smtClean="0"/>
              <a:t>Moises Silva</a:t>
            </a:r>
            <a:br>
              <a:rPr lang="es-ES_tradnl" sz="2000" smtClean="0"/>
            </a:br>
            <a:r>
              <a:rPr lang="es-ES_tradnl" sz="2000" smtClean="0"/>
              <a:t>Gerente de Ingeniería de Software</a:t>
            </a:r>
          </a:p>
          <a:p>
            <a:r>
              <a:rPr lang="es-ES_tradnl" sz="2000" smtClean="0"/>
              <a:t>Sangoma Technologies</a:t>
            </a:r>
          </a:p>
        </p:txBody>
      </p:sp>
      <p:pic>
        <p:nvPicPr>
          <p:cNvPr id="4" name="Picture 3" descr="ew15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867150"/>
            <a:ext cx="28463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2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El ABC de un Ataque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10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>
              <a:defRPr/>
            </a:pPr>
            <a:r>
              <a:rPr lang="es-ES_tradnl" sz="2000" b="1">
                <a:solidFill>
                  <a:srgbClr val="000000"/>
                </a:solidFill>
              </a:rPr>
              <a:t>Footprinting (Obtener la mayor información posible sobre la red</a:t>
            </a:r>
            <a:r>
              <a:rPr lang="es-ES_tradnl" sz="2000" b="1" smtClean="0">
                <a:solidFill>
                  <a:srgbClr val="000000"/>
                </a:solidFill>
              </a:rPr>
              <a:t>)</a:t>
            </a:r>
          </a:p>
          <a:p>
            <a:pPr lvl="1">
              <a:buFont typeface="Arial"/>
              <a:buChar char="•"/>
              <a:defRPr/>
            </a:pPr>
            <a:r>
              <a:rPr lang="es-ES_tradnl" sz="1600" b="1">
                <a:solidFill>
                  <a:srgbClr val="000000"/>
                </a:solidFill>
              </a:rPr>
              <a:t>Uso de whois, nslookup, google, </a:t>
            </a:r>
            <a:r>
              <a:rPr lang="es-ES_tradnl" sz="1600" b="1" smtClean="0">
                <a:solidFill>
                  <a:srgbClr val="000000"/>
                </a:solidFill>
              </a:rPr>
              <a:t>dnsdumpster.com</a:t>
            </a:r>
            <a:endParaRPr lang="es-ES_tradnl" sz="1600" b="1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endParaRPr lang="es-ES_tradnl" sz="1600" b="1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Enumeración (enumerar hosts y cuentas)</a:t>
            </a:r>
          </a:p>
          <a:p>
            <a:pPr lvl="1">
              <a:buFont typeface="Arial"/>
              <a:buChar char="•"/>
              <a:defRPr/>
            </a:pPr>
            <a:r>
              <a:rPr lang="es-ES_tradnl" sz="1600" b="1" smtClean="0">
                <a:solidFill>
                  <a:srgbClr val="000000"/>
                </a:solidFill>
              </a:rPr>
              <a:t>nmap, </a:t>
            </a:r>
            <a:r>
              <a:rPr lang="es-ES_tradnl" sz="1600" b="1">
                <a:solidFill>
                  <a:srgbClr val="000000"/>
                </a:solidFill>
              </a:rPr>
              <a:t>svmap, svwar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Explotación </a:t>
            </a:r>
          </a:p>
          <a:p>
            <a:pPr lvl="1">
              <a:buFont typeface="Arial"/>
              <a:buChar char="•"/>
              <a:defRPr/>
            </a:pPr>
            <a:r>
              <a:rPr lang="es-ES_tradnl" sz="1600" b="1" smtClean="0">
                <a:solidFill>
                  <a:srgbClr val="000000"/>
                </a:solidFill>
              </a:rPr>
              <a:t>svcrack, tftptheft, etc</a:t>
            </a:r>
            <a:endParaRPr lang="es-ES_tradnl" sz="1600" b="1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El ABC de un Ataque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11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El uso de sipvicious ha permitido hacer ataques a sistemas VoIP de manera relativamente sencilla usando:</a:t>
            </a:r>
          </a:p>
          <a:p>
            <a:pPr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svmap para encontrar sistemas escuchando por tr</a:t>
            </a:r>
            <a:r>
              <a:rPr lang="es-ES_tradnl" sz="2000" b="1" smtClean="0">
                <a:solidFill>
                  <a:srgbClr val="000000"/>
                </a:solidFill>
              </a:rPr>
              <a:t>áfico SIP</a:t>
            </a:r>
          </a:p>
          <a:p>
            <a:pPr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es-ES_tradnl" sz="2000" b="1">
                <a:solidFill>
                  <a:srgbClr val="000000"/>
                </a:solidFill>
              </a:rPr>
              <a:t>s</a:t>
            </a:r>
            <a:r>
              <a:rPr lang="es-ES_tradnl" sz="2000" b="1" smtClean="0">
                <a:solidFill>
                  <a:srgbClr val="000000"/>
                </a:solidFill>
              </a:rPr>
              <a:t>vwar para buscar extensiones válidas</a:t>
            </a:r>
          </a:p>
          <a:p>
            <a:pPr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svcrack para encontrar passwords válidos</a:t>
            </a:r>
            <a:endParaRPr lang="es-ES_tradnl" sz="2000" b="1" smtClean="0">
              <a:solidFill>
                <a:srgbClr val="000000"/>
              </a:solidFill>
            </a:endParaRPr>
          </a:p>
          <a:p>
            <a:pPr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>
              <a:defRPr/>
            </a:pPr>
            <a:endParaRPr lang="es-ES_tradnl" sz="1600" b="1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Ejemplo de </a:t>
            </a:r>
            <a:r>
              <a:rPr lang="es-ES_tradnl" dirty="0" err="1" smtClean="0"/>
              <a:t>footprinting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12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/>
          </a:p>
          <a:p>
            <a:pPr marL="0" indent="0"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  <p:pic>
        <p:nvPicPr>
          <p:cNvPr id="3" name="Picture 2" descr="hotelsheridan.com.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946"/>
            <a:ext cx="91440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190" y="1025520"/>
            <a:ext cx="362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2C6"/>
                </a:solidFill>
              </a:rPr>
              <a:t>Mapa </a:t>
            </a:r>
            <a:r>
              <a:rPr lang="es-ES_tradnl" b="1" dirty="0" smtClean="0">
                <a:solidFill>
                  <a:srgbClr val="0072C6"/>
                </a:solidFill>
              </a:rPr>
              <a:t>DNS del </a:t>
            </a:r>
            <a:r>
              <a:rPr lang="es-ES_tradnl" b="1" dirty="0" smtClean="0">
                <a:solidFill>
                  <a:srgbClr val="0072C6"/>
                </a:solidFill>
              </a:rPr>
              <a:t>hotel del evento:</a:t>
            </a:r>
            <a:endParaRPr lang="es-ES_tradnl" b="1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Ejemplo de enumeraci</a:t>
            </a:r>
            <a:r>
              <a:rPr lang="es-ES_tradnl" dirty="0" smtClean="0"/>
              <a:t>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13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/>
          </a:p>
          <a:p>
            <a:pPr marL="0" indent="0"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0" y="1025520"/>
            <a:ext cx="577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2C6"/>
                </a:solidFill>
              </a:rPr>
              <a:t>Puertos abiertos en el servidor de correo del hotel:</a:t>
            </a:r>
            <a:endParaRPr lang="es-ES_tradnl" b="1" dirty="0">
              <a:solidFill>
                <a:srgbClr val="0072C6"/>
              </a:solidFill>
            </a:endParaRPr>
          </a:p>
        </p:txBody>
      </p:sp>
      <p:pic>
        <p:nvPicPr>
          <p:cNvPr id="5" name="Picture 4" descr="hotel-por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7" y="1394852"/>
            <a:ext cx="4031541" cy="31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Ejemplo de enumeraci</a:t>
            </a:r>
            <a:r>
              <a:rPr lang="es-ES_tradnl" dirty="0" smtClean="0"/>
              <a:t>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14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/>
          </a:p>
          <a:p>
            <a:pPr marL="0" indent="0"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0" y="1025520"/>
            <a:ext cx="475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2C6"/>
                </a:solidFill>
              </a:rPr>
              <a:t>Salida del comando </a:t>
            </a:r>
            <a:r>
              <a:rPr lang="es-ES_tradnl" b="1" dirty="0" err="1" smtClean="0">
                <a:solidFill>
                  <a:srgbClr val="0072C6"/>
                </a:solidFill>
              </a:rPr>
              <a:t>svmap</a:t>
            </a:r>
            <a:r>
              <a:rPr lang="es-ES_tradnl" b="1" dirty="0" smtClean="0">
                <a:solidFill>
                  <a:srgbClr val="0072C6"/>
                </a:solidFill>
              </a:rPr>
              <a:t> de </a:t>
            </a:r>
            <a:r>
              <a:rPr lang="es-ES_tradnl" b="1" dirty="0" err="1" smtClean="0">
                <a:solidFill>
                  <a:srgbClr val="0072C6"/>
                </a:solidFill>
              </a:rPr>
              <a:t>sipvicious</a:t>
            </a:r>
            <a:r>
              <a:rPr lang="es-ES_tradnl" b="1" dirty="0" smtClean="0">
                <a:solidFill>
                  <a:srgbClr val="0072C6"/>
                </a:solidFill>
              </a:rPr>
              <a:t>:</a:t>
            </a:r>
            <a:endParaRPr lang="es-ES_tradnl" b="1" dirty="0">
              <a:solidFill>
                <a:srgbClr val="0072C6"/>
              </a:solidFill>
            </a:endParaRPr>
          </a:p>
        </p:txBody>
      </p:sp>
      <p:pic>
        <p:nvPicPr>
          <p:cNvPr id="3" name="Picture 2" descr="svmap-out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1394852"/>
            <a:ext cx="5746441" cy="312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6663" y="4213423"/>
            <a:ext cx="232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</a:t>
            </a:r>
            <a:r>
              <a:rPr lang="es-ES_tradnl" sz="1400" dirty="0" err="1" smtClean="0"/>
              <a:t>infosecwriters.com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422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Ejemplo de enumeraci</a:t>
            </a:r>
            <a:r>
              <a:rPr lang="es-ES_tradnl" dirty="0" smtClean="0"/>
              <a:t>ón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15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/>
          </a:p>
          <a:p>
            <a:pPr marL="0" indent="0"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0" y="1025520"/>
            <a:ext cx="4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2C6"/>
                </a:solidFill>
              </a:rPr>
              <a:t>Salida del comando </a:t>
            </a:r>
            <a:r>
              <a:rPr lang="es-ES_tradnl" b="1" dirty="0" err="1" smtClean="0">
                <a:solidFill>
                  <a:srgbClr val="0072C6"/>
                </a:solidFill>
              </a:rPr>
              <a:t>svwar</a:t>
            </a:r>
            <a:r>
              <a:rPr lang="es-ES_tradnl" b="1" dirty="0" smtClean="0">
                <a:solidFill>
                  <a:srgbClr val="0072C6"/>
                </a:solidFill>
              </a:rPr>
              <a:t> de </a:t>
            </a:r>
            <a:r>
              <a:rPr lang="es-ES_tradnl" b="1" dirty="0" err="1" smtClean="0">
                <a:solidFill>
                  <a:srgbClr val="0072C6"/>
                </a:solidFill>
              </a:rPr>
              <a:t>sipvicious</a:t>
            </a:r>
            <a:r>
              <a:rPr lang="es-ES_tradnl" b="1" dirty="0" smtClean="0">
                <a:solidFill>
                  <a:srgbClr val="0072C6"/>
                </a:solidFill>
              </a:rPr>
              <a:t>:</a:t>
            </a:r>
            <a:endParaRPr lang="es-ES_tradnl" b="1" dirty="0">
              <a:solidFill>
                <a:srgbClr val="0072C6"/>
              </a:solidFill>
            </a:endParaRPr>
          </a:p>
        </p:txBody>
      </p:sp>
      <p:pic>
        <p:nvPicPr>
          <p:cNvPr id="5" name="Picture 4" descr="svwar-out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3" y="1646767"/>
            <a:ext cx="82804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6663" y="4213423"/>
            <a:ext cx="232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</a:t>
            </a:r>
            <a:r>
              <a:rPr lang="es-ES_tradnl" sz="1400" dirty="0" err="1" smtClean="0"/>
              <a:t>infosecwriters.com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1411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Ejemplo de un ataque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16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/>
          </a:p>
          <a:p>
            <a:pPr marL="0" indent="0"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0" y="1025520"/>
            <a:ext cx="488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2C6"/>
                </a:solidFill>
              </a:rPr>
              <a:t>Salida del comando </a:t>
            </a:r>
            <a:r>
              <a:rPr lang="es-ES_tradnl" b="1" dirty="0" err="1" smtClean="0">
                <a:solidFill>
                  <a:srgbClr val="0072C6"/>
                </a:solidFill>
              </a:rPr>
              <a:t>svcrack</a:t>
            </a:r>
            <a:r>
              <a:rPr lang="es-ES_tradnl" b="1" dirty="0" smtClean="0">
                <a:solidFill>
                  <a:srgbClr val="0072C6"/>
                </a:solidFill>
              </a:rPr>
              <a:t> </a:t>
            </a:r>
            <a:r>
              <a:rPr lang="es-ES_tradnl" b="1" dirty="0" smtClean="0">
                <a:solidFill>
                  <a:srgbClr val="0072C6"/>
                </a:solidFill>
              </a:rPr>
              <a:t>de </a:t>
            </a:r>
            <a:r>
              <a:rPr lang="es-ES_tradnl" b="1" dirty="0" err="1" smtClean="0">
                <a:solidFill>
                  <a:srgbClr val="0072C6"/>
                </a:solidFill>
              </a:rPr>
              <a:t>sipvicious</a:t>
            </a:r>
            <a:r>
              <a:rPr lang="es-ES_tradnl" b="1" dirty="0" smtClean="0">
                <a:solidFill>
                  <a:srgbClr val="0072C6"/>
                </a:solidFill>
              </a:rPr>
              <a:t>:</a:t>
            </a:r>
            <a:endParaRPr lang="es-ES_tradnl" b="1" dirty="0">
              <a:solidFill>
                <a:srgbClr val="0072C6"/>
              </a:solidFill>
            </a:endParaRPr>
          </a:p>
        </p:txBody>
      </p:sp>
      <p:pic>
        <p:nvPicPr>
          <p:cNvPr id="3" name="Picture 2" descr="svcrack-out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3" y="1591727"/>
            <a:ext cx="8280400" cy="233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6663" y="4204956"/>
            <a:ext cx="232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</a:t>
            </a:r>
            <a:r>
              <a:rPr lang="es-ES_tradnl" sz="1400" dirty="0" err="1" smtClean="0"/>
              <a:t>infosecwriters.com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7377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Vulnerabilidades en </a:t>
            </a:r>
            <a:r>
              <a:rPr lang="es-ES_tradnl" dirty="0" err="1" smtClean="0"/>
              <a:t>Asterisk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6" descr="asterisk-cve-tre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36625"/>
            <a:ext cx="728345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7063" y="4141525"/>
            <a:ext cx="203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</a:t>
            </a:r>
            <a:r>
              <a:rPr lang="es-ES_tradnl" sz="1400" dirty="0" err="1" smtClean="0"/>
              <a:t>cvedetails.com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40782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Vulnerabilidades en </a:t>
            </a:r>
            <a:r>
              <a:rPr lang="es-ES_tradnl" dirty="0" err="1" smtClean="0"/>
              <a:t>Asterisk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asterisk-cve-per-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30300"/>
            <a:ext cx="8636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0900" y="3649663"/>
            <a:ext cx="203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</a:t>
            </a:r>
            <a:r>
              <a:rPr lang="es-ES_tradnl" sz="1400" dirty="0" err="1" smtClean="0"/>
              <a:t>cvedetails.com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5185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Vulnerabilidades en </a:t>
            </a:r>
            <a:r>
              <a:rPr lang="es-ES_tradnl" dirty="0" err="1" smtClean="0"/>
              <a:t>Asterisk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>
                <a:ea typeface="+mn-ea"/>
              </a:rPr>
              <a:t>Importante mantenerse al tanto de las vulnerabilidades publicadas y actualizar frecuentemente:</a:t>
            </a:r>
            <a:br>
              <a:rPr lang="es-ES_tradnl" sz="2000" dirty="0" smtClean="0">
                <a:ea typeface="+mn-ea"/>
              </a:rPr>
            </a:br>
            <a:endParaRPr lang="es-ES_tradnl" sz="2000" dirty="0" smtClean="0">
              <a:ea typeface="+mn-ea"/>
            </a:endParaRPr>
          </a:p>
          <a:p>
            <a:pPr marL="0" indent="0">
              <a:buNone/>
              <a:defRPr/>
            </a:pPr>
            <a:r>
              <a:rPr lang="es-ES_tradnl" sz="2000" dirty="0">
                <a:latin typeface="Univers LT Std 45 Light" charset="0"/>
                <a:hlinkClick r:id="rId2"/>
              </a:rPr>
              <a:t>http://www.asterisk.org/downloads/security-</a:t>
            </a:r>
            <a:r>
              <a:rPr lang="es-ES_tradnl" sz="2000" dirty="0" smtClean="0">
                <a:latin typeface="Univers LT Std 45 Light" charset="0"/>
                <a:hlinkClick r:id="rId2"/>
              </a:rPr>
              <a:t>advisories</a:t>
            </a:r>
            <a:endParaRPr lang="es-ES_tradnl" sz="2000" dirty="0">
              <a:latin typeface="Univers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79253" y="4799584"/>
            <a:ext cx="456313" cy="273844"/>
          </a:xfrm>
        </p:spPr>
        <p:txBody>
          <a:bodyPr/>
          <a:lstStyle/>
          <a:p>
            <a:fld id="{F0279958-0CAA-2A48-AB35-0DC8494CACF8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Doug </a:t>
            </a:r>
            <a:r>
              <a:rPr lang="en-US" dirty="0" err="1" smtClean="0"/>
              <a:t>Tygar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787650" y="755383"/>
            <a:ext cx="5791603" cy="11251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dirty="0" smtClean="0"/>
              <a:t>No puedes considerar el problema de defensa sin primero entender el problema del ataque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35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Vulnerabilidades en </a:t>
            </a:r>
            <a:r>
              <a:rPr lang="es-ES_tradnl" dirty="0" err="1" smtClean="0"/>
              <a:t>Asterisk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cve-ast-2015-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067810"/>
            <a:ext cx="6409266" cy="34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Vulnerabilidades en </a:t>
            </a:r>
            <a:r>
              <a:rPr lang="es-ES_tradnl" dirty="0" err="1" smtClean="0"/>
              <a:t>Asterisk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cve-ast-2014-0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960521"/>
            <a:ext cx="6613240" cy="35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Seguridad Básica General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IP Firewall (ej. </a:t>
            </a:r>
            <a:r>
              <a:rPr lang="es-ES_tradnl" sz="1600" b="1" dirty="0" smtClean="0">
                <a:solidFill>
                  <a:srgbClr val="000000"/>
                </a:solidFill>
              </a:rPr>
              <a:t>Lista blanca de </a:t>
            </a:r>
            <a:r>
              <a:rPr lang="es-ES_tradnl" sz="1600" b="1" dirty="0" err="1" smtClean="0">
                <a:solidFill>
                  <a:srgbClr val="000000"/>
                </a:solidFill>
              </a:rPr>
              <a:t>IPs</a:t>
            </a:r>
            <a:r>
              <a:rPr lang="es-ES_tradnl" sz="1600" b="1" dirty="0" smtClean="0">
                <a:solidFill>
                  <a:srgbClr val="000000"/>
                </a:solidFill>
              </a:rPr>
              <a:t> y puertos permitidos)</a:t>
            </a:r>
            <a:endParaRPr lang="es-ES_tradnl" sz="1600" b="1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Actualizaciones de seguridad frecuentes en todo el software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Contrase</a:t>
            </a:r>
            <a:r>
              <a:rPr lang="es-ES_tradnl" sz="2000" b="1" dirty="0" smtClean="0">
                <a:solidFill>
                  <a:srgbClr val="000000"/>
                </a:solidFill>
              </a:rPr>
              <a:t>ñas </a:t>
            </a: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fuertes para todos los servicios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>
                <a:ea typeface="+mn-ea"/>
              </a:rPr>
              <a:t/>
            </a:r>
            <a:br>
              <a:rPr lang="es-ES_tradnl" sz="2000" dirty="0" smtClean="0">
                <a:ea typeface="+mn-ea"/>
              </a:rPr>
            </a:br>
            <a:endParaRPr lang="es-ES_tradnl" sz="2000" dirty="0">
              <a:solidFill>
                <a:srgbClr val="0072C6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95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Seguridad Básica en Asterisk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23</a:t>
            </a:fld>
            <a:endParaRPr lang="es-ES_trad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Solo incluye módulos que necesitas en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modules.conf</a:t>
            </a:r>
            <a:r>
              <a:rPr lang="es-ES_tradnl" sz="2000" b="1" dirty="0">
                <a:solidFill>
                  <a:srgbClr val="000000"/>
                </a:solidFill>
              </a:rPr>
              <a:t> </a:t>
            </a:r>
            <a:r>
              <a:rPr lang="es-ES_tradnl" sz="2000" b="1" dirty="0" smtClean="0">
                <a:solidFill>
                  <a:srgbClr val="000000"/>
                </a:solidFill>
              </a:rPr>
              <a:t>(esto minimiza la superficie de ataque)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Usa nombres de usuario diferentes a las extensiones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err="1" smtClean="0">
                <a:solidFill>
                  <a:srgbClr val="000000"/>
                </a:solidFill>
              </a:rPr>
              <a:t>Allowguest</a:t>
            </a:r>
            <a:r>
              <a:rPr lang="es-ES_tradnl" sz="2000" b="1" dirty="0" smtClean="0">
                <a:solidFill>
                  <a:srgbClr val="000000"/>
                </a:solidFill>
              </a:rPr>
              <a:t>=no en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sip.conf</a:t>
            </a:r>
            <a:endParaRPr lang="es-ES_tradnl" sz="2000" b="1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Usa SIP TLS/SRTP siempre que sea posible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Seguridad Básica en Asterisk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24</a:t>
            </a:fld>
            <a:endParaRPr lang="es-ES_trad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Usa fail2ban </a:t>
            </a:r>
            <a:r>
              <a:rPr lang="es-ES_tradnl" sz="2000" b="1" dirty="0" smtClean="0">
                <a:solidFill>
                  <a:srgbClr val="000000"/>
                </a:solidFill>
              </a:rPr>
              <a:t>para bloquear varios intentos fallidos de </a:t>
            </a:r>
            <a:r>
              <a:rPr lang="es-ES_tradnl" sz="2000" b="1" dirty="0" smtClean="0">
                <a:solidFill>
                  <a:srgbClr val="000000"/>
                </a:solidFill>
              </a:rPr>
              <a:t>autenticaci</a:t>
            </a:r>
            <a:r>
              <a:rPr lang="es-ES_tradnl" sz="2000" b="1" dirty="0" smtClean="0">
                <a:solidFill>
                  <a:srgbClr val="000000"/>
                </a:solidFill>
              </a:rPr>
              <a:t>ón</a:t>
            </a:r>
            <a:endParaRPr lang="es-ES_tradnl" sz="2000" b="1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err="1" smtClean="0">
                <a:solidFill>
                  <a:srgbClr val="000000"/>
                </a:solidFill>
              </a:rPr>
              <a:t>Elastix</a:t>
            </a:r>
            <a:r>
              <a:rPr lang="es-ES_tradnl" sz="2000" b="1" dirty="0" smtClean="0">
                <a:solidFill>
                  <a:srgbClr val="000000"/>
                </a:solidFill>
              </a:rPr>
              <a:t> y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FreePBX</a:t>
            </a:r>
            <a:r>
              <a:rPr lang="es-ES_tradnl" sz="2000" b="1" dirty="0" smtClean="0">
                <a:solidFill>
                  <a:srgbClr val="000000"/>
                </a:solidFill>
              </a:rPr>
              <a:t> incluyen fail2ban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Usa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alwaysauthreject</a:t>
            </a:r>
            <a:r>
              <a:rPr lang="es-ES_tradnl" sz="2000" b="1" dirty="0" smtClean="0">
                <a:solidFill>
                  <a:srgbClr val="000000"/>
                </a:solidFill>
              </a:rPr>
              <a:t>=yes en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sip.conf</a:t>
            </a:r>
            <a:r>
              <a:rPr lang="es-ES_tradnl" sz="2000" b="1" dirty="0" smtClean="0">
                <a:solidFill>
                  <a:srgbClr val="000000"/>
                </a:solidFill>
              </a:rPr>
              <a:t> [general] (versiones recientes de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Asterisk</a:t>
            </a:r>
            <a:r>
              <a:rPr lang="es-ES_tradnl" sz="2000" b="1" dirty="0" smtClean="0">
                <a:solidFill>
                  <a:srgbClr val="000000"/>
                </a:solidFill>
              </a:rPr>
              <a:t> tienen esto por defecto)</a:t>
            </a:r>
            <a:endParaRPr lang="es-ES_tradnl" sz="2000" b="1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Seguridad Básica en </a:t>
            </a:r>
            <a:r>
              <a:rPr lang="es-ES_tradnl" dirty="0" err="1" smtClean="0"/>
              <a:t>Asterisk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25</a:t>
            </a:fld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313267" y="1227667"/>
            <a:ext cx="88573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[Aug 22 15:17:15] NOTICE[25690] </a:t>
            </a:r>
            <a:r>
              <a:rPr lang="en-US" dirty="0" err="1"/>
              <a:t>chan_sip.c</a:t>
            </a:r>
            <a:r>
              <a:rPr lang="en-US" dirty="0"/>
              <a:t>: Registration from</a:t>
            </a:r>
          </a:p>
          <a:p>
            <a:r>
              <a:rPr lang="en-US" dirty="0"/>
              <a:t>'"123"&lt;sip:123@127.0.0.1&gt;' failed for '203.86.167.220:5061' - No matching peer</a:t>
            </a:r>
          </a:p>
          <a:p>
            <a:r>
              <a:rPr lang="en-US" dirty="0"/>
              <a:t>found</a:t>
            </a:r>
          </a:p>
          <a:p>
            <a:r>
              <a:rPr lang="en-US" dirty="0"/>
              <a:t>[Aug 22 15:17:15] NOTICE[25690] </a:t>
            </a:r>
            <a:r>
              <a:rPr lang="en-US" dirty="0" err="1"/>
              <a:t>chan_sip.c</a:t>
            </a:r>
            <a:r>
              <a:rPr lang="en-US" dirty="0"/>
              <a:t>: Registration from</a:t>
            </a:r>
          </a:p>
          <a:p>
            <a:r>
              <a:rPr lang="en-US" dirty="0"/>
              <a:t>'"1234"&lt;sip:1234@127.0.0.1&gt;' failed for '203.86.167.220:5061' - No matching peer</a:t>
            </a:r>
          </a:p>
          <a:p>
            <a:r>
              <a:rPr lang="en-US" dirty="0"/>
              <a:t>found</a:t>
            </a:r>
          </a:p>
          <a:p>
            <a:r>
              <a:rPr lang="en-US" dirty="0"/>
              <a:t>[Aug 22 15:17:15] NOTICE[25690] </a:t>
            </a:r>
            <a:r>
              <a:rPr lang="en-US" dirty="0" err="1"/>
              <a:t>chan_sip.c</a:t>
            </a:r>
            <a:r>
              <a:rPr lang="en-US" dirty="0"/>
              <a:t>: Registration from</a:t>
            </a:r>
          </a:p>
          <a:p>
            <a:r>
              <a:rPr lang="en-US" dirty="0"/>
              <a:t>'"12345"&lt;sip:12345@127.0.0.1&gt;' failed for '203.86.167.220:5061' - No matching peer</a:t>
            </a:r>
          </a:p>
          <a:p>
            <a:r>
              <a:rPr lang="en-US" dirty="0" smtClean="0"/>
              <a:t>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Filtros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9134" y="1136110"/>
            <a:ext cx="592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exten</a:t>
            </a:r>
            <a:r>
              <a:rPr lang="en-US" dirty="0"/>
              <a:t> =&gt; _X.,1,Dial</a:t>
            </a:r>
            <a:r>
              <a:rPr lang="en-US" dirty="0" smtClean="0"/>
              <a:t>(SIP/</a:t>
            </a:r>
            <a:r>
              <a:rPr lang="en-US" dirty="0"/>
              <a:t>${EXTEN</a:t>
            </a:r>
            <a:r>
              <a:rPr lang="en-US" dirty="0" smtClean="0"/>
              <a:t>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Filtros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27</a:t>
            </a:fld>
            <a:endParaRPr lang="es-ES_tradnl"/>
          </a:p>
        </p:txBody>
      </p:sp>
      <p:sp>
        <p:nvSpPr>
          <p:cNvPr id="7" name="Rectangle 6"/>
          <p:cNvSpPr/>
          <p:nvPr/>
        </p:nvSpPr>
        <p:spPr>
          <a:xfrm>
            <a:off x="1109134" y="1136110"/>
            <a:ext cx="592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/>
              <a:t>exten =&gt; _X.,1,Dial(SIP/${EXTEN})</a:t>
            </a:r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1109134" y="1625600"/>
            <a:ext cx="705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Qu</a:t>
            </a:r>
            <a:r>
              <a:rPr lang="es-ES_tradnl" dirty="0" smtClean="0"/>
              <a:t>é sucede si ${EXTEN} es “1234&amp;DAHDI/g1/01123230160081” ?</a:t>
            </a:r>
          </a:p>
        </p:txBody>
      </p:sp>
    </p:spTree>
    <p:extLst>
      <p:ext uri="{BB962C8B-B14F-4D97-AF65-F5344CB8AC3E}">
        <p14:creationId xmlns:p14="http://schemas.microsoft.com/office/powerpoint/2010/main" val="36948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Filtros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28</a:t>
            </a:fld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1109134" y="1625600"/>
            <a:ext cx="70585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Qué sucede si ${EXTEN} es “1234&amp;DAHDI/g1/01123230160081” ?</a:t>
            </a:r>
          </a:p>
          <a:p>
            <a:endParaRPr lang="es-ES_tradnl" dirty="0" smtClean="0"/>
          </a:p>
          <a:p>
            <a:r>
              <a:rPr lang="es-ES_tradnl" dirty="0" smtClean="0"/>
              <a:t>Al expandir ${EXTEN} el comando resultante es:</a:t>
            </a:r>
          </a:p>
          <a:p>
            <a:endParaRPr lang="es-ES_tradnl" dirty="0" smtClean="0"/>
          </a:p>
          <a:p>
            <a:r>
              <a:rPr lang="es-ES_tradnl" b="1" dirty="0" err="1" smtClean="0">
                <a:solidFill>
                  <a:srgbClr val="FF0000"/>
                </a:solidFill>
              </a:rPr>
              <a:t>exten</a:t>
            </a:r>
            <a:r>
              <a:rPr lang="es-ES_tradnl" b="1" dirty="0" smtClean="0">
                <a:solidFill>
                  <a:srgbClr val="FF0000"/>
                </a:solidFill>
              </a:rPr>
              <a:t> =&gt; _X.,1,Dial(SIP/1234&amp;DAHDI/g1/01123230160081)</a:t>
            </a:r>
          </a:p>
          <a:p>
            <a:endParaRPr lang="es-ES_tradnl" b="1" dirty="0" smtClean="0">
              <a:solidFill>
                <a:srgbClr val="FF0000"/>
              </a:solidFill>
            </a:endParaRPr>
          </a:p>
          <a:p>
            <a:r>
              <a:rPr lang="es-ES_tradnl" dirty="0" smtClean="0"/>
              <a:t>El resultado es una llamada a Sierra Leone </a:t>
            </a:r>
            <a:r>
              <a:rPr lang="es-ES_tradnl" dirty="0" smtClean="0">
                <a:sym typeface="Wingdings"/>
              </a:rPr>
              <a:t></a:t>
            </a:r>
            <a:endParaRPr lang="es-ES_tradnl" dirty="0" smtClean="0"/>
          </a:p>
          <a:p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9134" y="1136110"/>
            <a:ext cx="592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/>
              <a:t>exten =&gt; _X.,1,Dial(SIP/${EXTEN})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5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Filtros (evitando “</a:t>
            </a:r>
            <a:r>
              <a:rPr lang="es-ES_tradnl" dirty="0" err="1" smtClean="0"/>
              <a:t>dialplan</a:t>
            </a:r>
            <a:r>
              <a:rPr lang="es-ES_tradnl" dirty="0" smtClean="0"/>
              <a:t> </a:t>
            </a:r>
            <a:r>
              <a:rPr lang="es-ES_tradnl" dirty="0" err="1" smtClean="0"/>
              <a:t>injection</a:t>
            </a:r>
            <a:r>
              <a:rPr lang="es-ES_tradnl" dirty="0" smtClean="0"/>
              <a:t>”)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Filtra variables como ${EXTEN} en tu plan de marcado</a:t>
            </a:r>
            <a:endParaRPr lang="es-ES_tradnl" sz="2000" b="1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Piensa de donde vienen tus variables y filtra sus valores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Use patrones de marcado estrictos</a:t>
            </a:r>
            <a:endParaRPr lang="es-ES_tradnl" sz="2000" dirty="0" smtClean="0">
              <a:solidFill>
                <a:srgbClr val="000000"/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>
                <a:ea typeface="+mn-ea"/>
              </a:rPr>
              <a:t/>
            </a:r>
            <a:br>
              <a:rPr lang="es-ES_tradnl" sz="2000" dirty="0" smtClean="0">
                <a:ea typeface="+mn-ea"/>
              </a:rPr>
            </a:br>
            <a:endParaRPr lang="es-ES_tradnl" sz="2000" dirty="0">
              <a:solidFill>
                <a:srgbClr val="0072C6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98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ea typeface="+mn-ea"/>
              </a:rPr>
              <a:t>Importancia de la Seguridad Informática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Entendiendo los Ataques a </a:t>
            </a:r>
            <a:r>
              <a:rPr lang="es-ES_tradnl" sz="2000" b="1" dirty="0" err="1" smtClean="0">
                <a:solidFill>
                  <a:srgbClr val="000000"/>
                </a:solidFill>
                <a:ea typeface="+mn-ea"/>
              </a:rPr>
              <a:t>VoIP</a:t>
            </a:r>
            <a:endParaRPr lang="es-ES_tradnl" sz="2000" b="1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Vulnerabilidades en </a:t>
            </a:r>
            <a:r>
              <a:rPr lang="es-ES_tradnl" sz="2000" b="1" dirty="0" err="1" smtClean="0">
                <a:solidFill>
                  <a:srgbClr val="000000"/>
                </a:solidFill>
                <a:ea typeface="+mn-ea"/>
              </a:rPr>
              <a:t>Asterisk</a:t>
            </a:r>
            <a:endParaRPr lang="es-ES_tradnl" sz="2000" b="1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Medidas de seguridad para </a:t>
            </a: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proteger </a:t>
            </a:r>
            <a:r>
              <a:rPr lang="es-ES_tradnl" sz="2000" b="1" dirty="0" err="1" smtClean="0">
                <a:solidFill>
                  <a:srgbClr val="000000"/>
                </a:solidFill>
                <a:ea typeface="+mn-ea"/>
              </a:rPr>
              <a:t>Asterisk</a:t>
            </a:r>
            <a:endParaRPr lang="es-ES_tradnl" sz="2000" b="1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72C6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>
                <a:ea typeface="+mn-ea"/>
              </a:rPr>
              <a:t/>
            </a:r>
            <a:br>
              <a:rPr lang="es-ES_tradnl" sz="2000" dirty="0" smtClean="0">
                <a:ea typeface="+mn-ea"/>
              </a:rPr>
            </a:br>
            <a:endParaRPr lang="es-ES_tradnl" sz="2000" dirty="0">
              <a:solidFill>
                <a:srgbClr val="0072C6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83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Filtros (evitando “dialplan injection”)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30</a:t>
            </a:fld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956734" y="1823356"/>
            <a:ext cx="59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/>
              <a:t>exten =&gt; _XXXX,1,Dial(SIP/${EXTEN})</a:t>
            </a:r>
          </a:p>
          <a:p>
            <a:r>
              <a:rPr lang="es-ES_tradnl" smtClean="0"/>
              <a:t>exten =&gt; _XXXXXX,1,Dial(SIP/${EXTEN})</a:t>
            </a:r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397933" y="1261533"/>
            <a:ext cx="227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smtClean="0"/>
              <a:t>Patr</a:t>
            </a:r>
            <a:r>
              <a:rPr lang="es-ES_tradnl" b="1" smtClean="0"/>
              <a:t>ones estrictos:</a:t>
            </a:r>
          </a:p>
        </p:txBody>
      </p:sp>
      <p:sp>
        <p:nvSpPr>
          <p:cNvPr id="8" name="Rectangle 7"/>
          <p:cNvSpPr/>
          <p:nvPr/>
        </p:nvSpPr>
        <p:spPr>
          <a:xfrm>
            <a:off x="956734" y="3358065"/>
            <a:ext cx="592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/>
              <a:t>exten =&gt; _X.,1,Set(NUM=${FILTER(0-9),${EXTEN})})</a:t>
            </a:r>
          </a:p>
          <a:p>
            <a:r>
              <a:rPr lang="es-ES_tradnl" smtClean="0"/>
              <a:t>exten =&gt; _X.,n,Dial(SIP/${NUM})</a:t>
            </a:r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397933" y="2796242"/>
            <a:ext cx="183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smtClean="0"/>
              <a:t>Filtro explicito</a:t>
            </a:r>
            <a:r>
              <a:rPr lang="es-ES_tradnl" b="1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89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ACLs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31</a:t>
            </a:fld>
            <a:endParaRPr lang="es-ES_trad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Asterisk te permite definir listas de control de acceso. Usalas!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Una vez definida puedes usarla en distintos modulos como sip, iax, </a:t>
            </a:r>
            <a:r>
              <a:rPr lang="es-ES_tradnl" sz="2000" b="1" smtClean="0">
                <a:solidFill>
                  <a:srgbClr val="000000"/>
                </a:solidFill>
              </a:rPr>
              <a:t>manager (AMI), </a:t>
            </a:r>
            <a:r>
              <a:rPr lang="es-ES_tradnl" sz="2000" b="1" smtClean="0">
                <a:solidFill>
                  <a:srgbClr val="000000"/>
                </a:solidFill>
              </a:rPr>
              <a:t>etc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Prefiere ACLs nombradas (acl.conf) en lugar de permit/deny directamente en sip.conf</a:t>
            </a:r>
            <a:endParaRPr lang="es-ES_tradnl" sz="200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Control de Llamadas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32</a:t>
            </a:fld>
            <a:endParaRPr lang="es-ES_trad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Limita el número de llamadas concurrentes por usuario y globalmente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Usa ${GROUP_COUNT} para especificar limite por dispositivo y/o grupo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72C6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_tradnl" sz="2900" b="1" smtClean="0">
                <a:solidFill>
                  <a:srgbClr val="0072C6"/>
                </a:solidFill>
              </a:rPr>
              <a:t>Método Viejo: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Habilita callcounter=yes en sip.conf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Usa call-limit en sip.conf por cada dispositivo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Usa maxcallnumbers y [callnumberlimits] en iax.conf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Control de Llamadas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33</a:t>
            </a:fld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338667" y="1159933"/>
            <a:ext cx="73047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/>
              <a:t>exten =&gt; _X.,1,Set(GROUP(users)=${CHANNEL(peername)})</a:t>
            </a:r>
          </a:p>
          <a:p>
            <a:endParaRPr lang="es-ES_tradnl" sz="1400" smtClean="0"/>
          </a:p>
          <a:p>
            <a:r>
              <a:rPr lang="es-ES_tradnl" sz="1400" smtClean="0"/>
              <a:t>same =&gt; n,GotoIf($[${GROUP_COUNT(${CHANNEL(peername)})} &gt; 2]?denied:continue)</a:t>
            </a:r>
          </a:p>
          <a:p>
            <a:endParaRPr lang="es-ES_tradnl" sz="1400" smtClean="0"/>
          </a:p>
          <a:p>
            <a:r>
              <a:rPr lang="es-ES_tradnl" sz="1400" smtClean="0"/>
              <a:t>same =&gt; n(denied),NoOp(Demasiadas llamadas)</a:t>
            </a:r>
          </a:p>
          <a:p>
            <a:endParaRPr lang="es-ES_tradnl" sz="1400" smtClean="0"/>
          </a:p>
          <a:p>
            <a:r>
              <a:rPr lang="es-ES_tradnl" sz="1400" smtClean="0"/>
              <a:t>same =&gt; n,Hangup()</a:t>
            </a:r>
          </a:p>
          <a:p>
            <a:endParaRPr lang="es-ES_tradnl" sz="1400" smtClean="0"/>
          </a:p>
          <a:p>
            <a:r>
              <a:rPr lang="es-ES_tradnl" sz="1400" smtClean="0"/>
              <a:t>same =&gt; n(continue),NoOp(Continuacion de la llamada …)</a:t>
            </a:r>
            <a:endParaRPr lang="es-ES_tradnl" sz="1400"/>
          </a:p>
        </p:txBody>
      </p:sp>
    </p:spTree>
    <p:extLst>
      <p:ext uri="{BB962C8B-B14F-4D97-AF65-F5344CB8AC3E}">
        <p14:creationId xmlns:p14="http://schemas.microsoft.com/office/powerpoint/2010/main" val="15019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Técnicas Avanzadas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34</a:t>
            </a:fld>
            <a:endParaRPr lang="es-ES_trad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_tradnl" sz="2000" b="1" dirty="0" smtClean="0">
                <a:solidFill>
                  <a:srgbClr val="0072C6"/>
                </a:solidFill>
              </a:rPr>
              <a:t>Uso de </a:t>
            </a:r>
            <a:r>
              <a:rPr lang="es-ES_tradnl" sz="2000" b="1" dirty="0" err="1" smtClean="0">
                <a:solidFill>
                  <a:srgbClr val="0072C6"/>
                </a:solidFill>
              </a:rPr>
              <a:t>Kamailio</a:t>
            </a:r>
            <a:r>
              <a:rPr lang="es-ES_tradnl" sz="2000" b="1" dirty="0" smtClean="0">
                <a:solidFill>
                  <a:srgbClr val="0072C6"/>
                </a:solidFill>
              </a:rPr>
              <a:t> / </a:t>
            </a:r>
            <a:r>
              <a:rPr lang="es-ES_tradnl" sz="2000" b="1" dirty="0" err="1" smtClean="0">
                <a:solidFill>
                  <a:srgbClr val="0072C6"/>
                </a:solidFill>
              </a:rPr>
              <a:t>OpenSIPs</a:t>
            </a:r>
            <a:endParaRPr lang="es-ES_tradnl" sz="1600" b="1" dirty="0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El módulo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pike</a:t>
            </a:r>
            <a:r>
              <a:rPr lang="es-ES_tradnl" sz="2000" b="1" dirty="0" smtClean="0">
                <a:solidFill>
                  <a:srgbClr val="000000"/>
                </a:solidFill>
              </a:rPr>
              <a:t> permite limitar número de mensajes SIP por IP y bloquear ‘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flooding</a:t>
            </a:r>
            <a:r>
              <a:rPr lang="es-ES_tradnl" sz="2000" b="1" dirty="0" smtClean="0">
                <a:solidFill>
                  <a:srgbClr val="000000"/>
                </a:solidFill>
              </a:rPr>
              <a:t>’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Puedes definir ciertas IP o dejarlo abierto a cualquier IP que mande un mensaje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_tradnl" sz="2000" dirty="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Técnicas Avanzadas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35</a:t>
            </a:fld>
            <a:endParaRPr lang="es-ES_trad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ES_tradnl" sz="2000" b="1" dirty="0" smtClean="0">
                <a:solidFill>
                  <a:srgbClr val="0072C6"/>
                </a:solidFill>
              </a:rPr>
              <a:t>Uso de </a:t>
            </a:r>
            <a:r>
              <a:rPr lang="es-ES_tradnl" sz="2000" b="1" dirty="0" err="1" smtClean="0">
                <a:solidFill>
                  <a:srgbClr val="0072C6"/>
                </a:solidFill>
              </a:rPr>
              <a:t>Kamailio</a:t>
            </a:r>
            <a:r>
              <a:rPr lang="es-ES_tradnl" sz="2000" b="1" dirty="0" smtClean="0">
                <a:solidFill>
                  <a:srgbClr val="0072C6"/>
                </a:solidFill>
              </a:rPr>
              <a:t> / </a:t>
            </a:r>
            <a:r>
              <a:rPr lang="es-ES_tradnl" sz="2000" b="1" dirty="0" err="1" smtClean="0">
                <a:solidFill>
                  <a:srgbClr val="0072C6"/>
                </a:solidFill>
              </a:rPr>
              <a:t>OpenSIPs</a:t>
            </a:r>
            <a:endParaRPr lang="es-ES_tradnl" sz="1600" b="1" dirty="0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_tradnl" sz="2000" dirty="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/>
              <a:t/>
            </a:r>
            <a:br>
              <a:rPr lang="es-ES_tradnl" sz="2000" dirty="0" smtClean="0"/>
            </a:br>
            <a:endParaRPr lang="es-ES_tradnl" sz="2000" dirty="0">
              <a:solidFill>
                <a:srgbClr val="0072C6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78000" y="2446884"/>
            <a:ext cx="2032000" cy="149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Kamailio</a:t>
            </a:r>
            <a:r>
              <a:rPr lang="en-US" dirty="0" smtClean="0"/>
              <a:t> / </a:t>
            </a:r>
            <a:r>
              <a:rPr lang="en-US" dirty="0" err="1" smtClean="0"/>
              <a:t>OpenSIPs</a:t>
            </a:r>
            <a:endParaRPr lang="en-US" dirty="0"/>
          </a:p>
        </p:txBody>
      </p:sp>
      <p:pic>
        <p:nvPicPr>
          <p:cNvPr id="8" name="Picture 7" descr="asteri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24" y="2379151"/>
            <a:ext cx="1574800" cy="1574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21807" y="2695804"/>
            <a:ext cx="1056193" cy="3961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1807" y="2887819"/>
            <a:ext cx="1056193" cy="3961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1807" y="3094717"/>
            <a:ext cx="1056193" cy="3961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2848204"/>
            <a:ext cx="1056193" cy="3961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3009739"/>
            <a:ext cx="1056193" cy="3961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1807" y="3305313"/>
            <a:ext cx="1056193" cy="3961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3350" y="1696537"/>
            <a:ext cx="421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Limitando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de </a:t>
            </a:r>
            <a:r>
              <a:rPr lang="en-US" dirty="0" err="1" smtClean="0"/>
              <a:t>mensajes</a:t>
            </a:r>
            <a:r>
              <a:rPr lang="en-US" dirty="0" smtClean="0"/>
              <a:t> INVITE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4262" y="2328341"/>
            <a:ext cx="10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Técnicas Avanzadas</a:t>
            </a:r>
            <a:endParaRPr lang="es-ES_tradnl" sz="27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36</a:t>
            </a:fld>
            <a:endParaRPr lang="es-ES_tradnl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_tradnl" sz="2600" b="1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600" b="1" smtClean="0">
                <a:solidFill>
                  <a:srgbClr val="000000"/>
                </a:solidFill>
              </a:rPr>
              <a:t>Psad analiza los logs de iptables para detectar el escaneo de puertos y otros patrones sospechosos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600" b="1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600" b="1" smtClean="0">
                <a:solidFill>
                  <a:srgbClr val="000000"/>
                </a:solidFill>
              </a:rPr>
              <a:t>Opcionalmente psad puede bloquear la actividad sospechosa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600" b="1">
              <a:solidFill>
                <a:srgbClr val="000000"/>
              </a:solidFill>
            </a:endParaRPr>
          </a:p>
          <a:p>
            <a:pPr>
              <a:defRPr/>
            </a:pPr>
            <a:r>
              <a:rPr lang="es-ES_tradnl" sz="2600" b="1">
                <a:solidFill>
                  <a:srgbClr val="000000"/>
                </a:solidFill>
              </a:rPr>
              <a:t>Usa este método para tomar acciones proactivas antes de que se inicie un ataque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600" b="1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600" b="1" smtClean="0">
                <a:solidFill>
                  <a:srgbClr val="000000"/>
                </a:solidFill>
              </a:rPr>
              <a:t>Usualmente se puede usar en combinación con snort y fwsnort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_tradnl" sz="200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0" y="1025520"/>
            <a:ext cx="388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0072C6"/>
                </a:solidFill>
              </a:rPr>
              <a:t>PSAD (Port </a:t>
            </a:r>
            <a:r>
              <a:rPr lang="es-ES_tradnl" b="1" dirty="0" err="1" smtClean="0">
                <a:solidFill>
                  <a:srgbClr val="0072C6"/>
                </a:solidFill>
              </a:rPr>
              <a:t>Scan</a:t>
            </a:r>
            <a:r>
              <a:rPr lang="es-ES_tradnl" b="1" dirty="0" smtClean="0">
                <a:solidFill>
                  <a:srgbClr val="0072C6"/>
                </a:solidFill>
              </a:rPr>
              <a:t> </a:t>
            </a:r>
            <a:r>
              <a:rPr lang="es-ES_tradnl" b="1" dirty="0" err="1" smtClean="0">
                <a:solidFill>
                  <a:srgbClr val="0072C6"/>
                </a:solidFill>
              </a:rPr>
              <a:t>Attack</a:t>
            </a:r>
            <a:r>
              <a:rPr lang="es-ES_tradnl" b="1" dirty="0" smtClean="0">
                <a:solidFill>
                  <a:srgbClr val="0072C6"/>
                </a:solidFill>
              </a:rPr>
              <a:t> Detector)</a:t>
            </a:r>
            <a:endParaRPr lang="es-ES_tradnl" b="1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Técnicas Avanzadas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321865"/>
            <a:ext cx="8863012" cy="31019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Autenticación por paquete único (Single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Packet</a:t>
            </a:r>
            <a:r>
              <a:rPr lang="es-ES_tradnl" sz="2000" b="1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Authorization</a:t>
            </a:r>
            <a:r>
              <a:rPr lang="es-ES_tradnl" sz="2000" b="1" dirty="0" smtClean="0">
                <a:solidFill>
                  <a:srgbClr val="00000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Evita completamente el escaneo de servicios públicos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Esto permite la conexión a clientes móviles sin exponer la existencia de los servicios al resto del mundo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Requiere de configuración en el servidor y un cliente que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envie</a:t>
            </a:r>
            <a:r>
              <a:rPr lang="es-ES_tradnl" sz="2000" b="1" dirty="0" smtClean="0">
                <a:solidFill>
                  <a:srgbClr val="000000"/>
                </a:solidFill>
              </a:rPr>
              <a:t> el paquete </a:t>
            </a:r>
            <a:r>
              <a:rPr lang="es-ES_tradnl" sz="2000" b="1" dirty="0" smtClean="0">
                <a:solidFill>
                  <a:srgbClr val="000000"/>
                </a:solidFill>
              </a:rPr>
              <a:t>encriptado de </a:t>
            </a:r>
            <a:r>
              <a:rPr lang="es-ES_tradnl" sz="2000" b="1" dirty="0" smtClean="0">
                <a:solidFill>
                  <a:srgbClr val="000000"/>
                </a:solidFill>
              </a:rPr>
              <a:t>autorización para abrir el puerto</a:t>
            </a:r>
            <a:endParaRPr lang="es-ES_tradnl" sz="2000" dirty="0" smtClean="0">
              <a:solidFill>
                <a:srgbClr val="000000"/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dirty="0" smtClean="0">
                <a:ea typeface="+mn-ea"/>
              </a:rPr>
              <a:t/>
            </a:r>
            <a:br>
              <a:rPr lang="es-ES_tradnl" sz="2000" dirty="0" smtClean="0">
                <a:ea typeface="+mn-ea"/>
              </a:rPr>
            </a:br>
            <a:endParaRPr lang="es-ES_tradnl" sz="2000" dirty="0">
              <a:solidFill>
                <a:srgbClr val="0072C6"/>
              </a:solidFill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0" y="983185"/>
            <a:ext cx="99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>
                <a:solidFill>
                  <a:srgbClr val="0072C6"/>
                </a:solidFill>
              </a:rPr>
              <a:t>f</a:t>
            </a:r>
            <a:r>
              <a:rPr lang="es-ES_tradnl" b="1" dirty="0" err="1" smtClean="0">
                <a:solidFill>
                  <a:srgbClr val="0072C6"/>
                </a:solidFill>
              </a:rPr>
              <a:t>wknop</a:t>
            </a:r>
            <a:r>
              <a:rPr lang="es-ES_tradnl" b="1" dirty="0" smtClean="0">
                <a:solidFill>
                  <a:srgbClr val="0072C6"/>
                </a:solidFill>
              </a:rPr>
              <a:t> </a:t>
            </a:r>
            <a:endParaRPr lang="es-ES_tradnl" b="1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Técnicas Avanzadas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3190" y="983185"/>
            <a:ext cx="99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err="1">
                <a:solidFill>
                  <a:srgbClr val="0072C6"/>
                </a:solidFill>
              </a:rPr>
              <a:t>f</a:t>
            </a:r>
            <a:r>
              <a:rPr lang="es-ES_tradnl" b="1" dirty="0" err="1" smtClean="0">
                <a:solidFill>
                  <a:srgbClr val="0072C6"/>
                </a:solidFill>
              </a:rPr>
              <a:t>wknop</a:t>
            </a:r>
            <a:r>
              <a:rPr lang="es-ES_tradnl" b="1" dirty="0" smtClean="0">
                <a:solidFill>
                  <a:srgbClr val="0072C6"/>
                </a:solidFill>
              </a:rPr>
              <a:t> </a:t>
            </a:r>
            <a:endParaRPr lang="es-ES_tradnl" b="1" dirty="0">
              <a:solidFill>
                <a:srgbClr val="0072C6"/>
              </a:solidFill>
            </a:endParaRPr>
          </a:p>
        </p:txBody>
      </p:sp>
      <p:pic>
        <p:nvPicPr>
          <p:cNvPr id="7" name="Picture 6" descr="fwknop_tutorial_network_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6" y="1352517"/>
            <a:ext cx="8441267" cy="30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Ideas Finales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n-US" smtClean="0"/>
              <a:t>39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Entiende las configuraciones generadas por herramientas como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FreePBX</a:t>
            </a:r>
            <a:r>
              <a:rPr lang="es-ES_tradnl" sz="2000" b="1" dirty="0" smtClean="0">
                <a:solidFill>
                  <a:srgbClr val="000000"/>
                </a:solidFill>
              </a:rPr>
              <a:t> y </a:t>
            </a:r>
            <a:r>
              <a:rPr lang="es-ES_tradnl" sz="2000" b="1" dirty="0" err="1" smtClean="0">
                <a:solidFill>
                  <a:srgbClr val="000000"/>
                </a:solidFill>
              </a:rPr>
              <a:t>Elastix</a:t>
            </a:r>
            <a:endParaRPr lang="es-ES_tradnl" sz="1600" b="1" dirty="0" smtClean="0">
              <a:solidFill>
                <a:srgbClr val="00000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 smtClean="0">
              <a:solidFill>
                <a:srgbClr val="0072C6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</a:rPr>
              <a:t>Audita tus sistemas frecuentemente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Considera el uso de equipo externo de seguridad </a:t>
            </a:r>
            <a:r>
              <a:rPr lang="es-ES_tradnl" sz="2000" b="1" dirty="0" err="1" smtClean="0">
                <a:solidFill>
                  <a:srgbClr val="000000"/>
                </a:solidFill>
                <a:ea typeface="+mn-ea"/>
              </a:rPr>
              <a:t>VoIP</a:t>
            </a: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, como </a:t>
            </a:r>
            <a:r>
              <a:rPr lang="es-ES_tradnl" sz="2000" b="1" dirty="0" err="1" smtClean="0">
                <a:solidFill>
                  <a:srgbClr val="000000"/>
                </a:solidFill>
                <a:ea typeface="+mn-ea"/>
              </a:rPr>
              <a:t>Elastix</a:t>
            </a: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 SIP Firewall, Sangoma SBC, </a:t>
            </a:r>
            <a:r>
              <a:rPr lang="es-ES_tradnl" sz="2000" b="1" dirty="0" smtClean="0">
                <a:solidFill>
                  <a:srgbClr val="000000"/>
                </a:solidFill>
                <a:ea typeface="+mn-ea"/>
              </a:rPr>
              <a:t>etc.</a:t>
            </a:r>
            <a:r>
              <a:rPr lang="es-ES_tradnl" sz="2000" dirty="0" smtClean="0">
                <a:ea typeface="+mn-ea"/>
              </a:rPr>
              <a:t/>
            </a:r>
            <a:br>
              <a:rPr lang="es-ES_tradnl" sz="2000" dirty="0" smtClean="0">
                <a:ea typeface="+mn-ea"/>
              </a:rPr>
            </a:br>
            <a:endParaRPr lang="es-ES_tradnl" sz="2000" dirty="0">
              <a:solidFill>
                <a:srgbClr val="0072C6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18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Importancia de la Seguridad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4</a:t>
            </a:fld>
            <a:endParaRPr lang="es-ES_tradnl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Pérdidas económicas directas (e.g La cuenta del mes)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Costo de oportunidad (servicios suspendidos)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Pérdida de confianza de tus clientes en tu reputación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Poco o ningún apoyo del marco legal cuando hay pérdidas económicas por fraude telefónico (los detalles, desde luego, varían de país a país)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s-ES_tradnl" sz="200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79253" y="4799584"/>
            <a:ext cx="456313" cy="273844"/>
          </a:xfrm>
        </p:spPr>
        <p:txBody>
          <a:bodyPr/>
          <a:lstStyle/>
          <a:p>
            <a:fld id="{F0279958-0CAA-2A48-AB35-0DC8494CACF8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Bruce </a:t>
            </a:r>
            <a:r>
              <a:rPr lang="en-US" dirty="0" err="1" smtClean="0"/>
              <a:t>Schneier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s-ES_tradnl" dirty="0"/>
              <a:t>Mas gente muere  cada año a causa de puercos que debido a tiburones, lo que muestra que tan buenos somos evaluando riesgos</a:t>
            </a:r>
          </a:p>
        </p:txBody>
      </p:sp>
    </p:spTree>
    <p:extLst>
      <p:ext uri="{BB962C8B-B14F-4D97-AF65-F5344CB8AC3E}">
        <p14:creationId xmlns:p14="http://schemas.microsoft.com/office/powerpoint/2010/main" val="37603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Gracias.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00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Entendiendo los Ataques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5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>Para entender como proteger nuestros sistemas tenemos que entender el objetivo de los ataques comunes y sus mecanismos: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Fraude Telefónico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Negación de Servicio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Muchos otros: Intercepción de llamadas, secuestro de registro, etc …</a:t>
            </a:r>
            <a:endParaRPr lang="es-ES_tradnl" sz="200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Fraude Telefónico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6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>El objetivo es hacer llamadas usando tu PBX hacia destinos con un costo alto controlados directa o indirectamente por el perpetrador del ataque.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África suele ser un destino clave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Con frecuencia los ataques se registran en fines de semana</a:t>
            </a:r>
            <a:endParaRPr lang="es-ES_tradnl" sz="200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Fraude Telefónico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7</a:t>
            </a:fld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5054600" y="4449302"/>
            <a:ext cx="256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Encuesta CFCA 2013</a:t>
            </a:r>
            <a:endParaRPr lang="es-ES_tradnl" sz="1400" dirty="0"/>
          </a:p>
        </p:txBody>
      </p:sp>
      <p:pic>
        <p:nvPicPr>
          <p:cNvPr id="9" name="Picture 8" descr="cfca-fraud-call-orig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1087523"/>
            <a:ext cx="6173217" cy="3391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599" y="946518"/>
            <a:ext cx="1561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>
                <a:solidFill>
                  <a:srgbClr val="0072C6"/>
                </a:solidFill>
              </a:rPr>
              <a:t>Orígen del tráfico</a:t>
            </a:r>
            <a:endParaRPr lang="es-ES_tradnl" sz="14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Fraude Telefónico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8</a:t>
            </a:fld>
            <a:endParaRPr lang="es-ES_tradnl"/>
          </a:p>
        </p:txBody>
      </p:sp>
      <p:pic>
        <p:nvPicPr>
          <p:cNvPr id="3" name="Picture 2" descr="cfca-fraud-call-destin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073149"/>
            <a:ext cx="6980158" cy="3438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4600" y="4449302"/>
            <a:ext cx="256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/>
              <a:t>Fuente: Encuesta CFCA 2013</a:t>
            </a:r>
            <a:endParaRPr lang="es-ES_tradnl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81599" y="946518"/>
            <a:ext cx="162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smtClean="0">
                <a:solidFill>
                  <a:srgbClr val="0072C6"/>
                </a:solidFill>
              </a:rPr>
              <a:t>Destino del tráfico</a:t>
            </a:r>
            <a:endParaRPr lang="es-ES_tradnl" sz="14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mtClean="0"/>
              <a:t>Negación de Servicio</a:t>
            </a: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9958-0CAA-2A48-AB35-0DC8494CACF8}" type="slidenum">
              <a:rPr lang="es-ES_tradnl" smtClean="0"/>
              <a:t>9</a:t>
            </a:fld>
            <a:endParaRPr lang="es-ES_trad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038" y="1152525"/>
            <a:ext cx="8863012" cy="31019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>El objetivo es evitar que usuarios legítimos del servicio puedan accederlo. La motivación puede ser el simple gusto de romper sistemas, o bien, tratar de probar un punto o extorsionar.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_tradnl" sz="200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Paquetes malformados pueden provocar un “crash” del sistema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s-ES_tradnl" sz="2000" b="1" smtClean="0">
              <a:solidFill>
                <a:srgbClr val="0072C6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000" b="1" smtClean="0">
                <a:solidFill>
                  <a:srgbClr val="000000"/>
                </a:solidFill>
              </a:rPr>
              <a:t>Otro método es acabar con los recursos del sistema (memoria, CPU, descriptores de archivos, etc) enviando muchas peticiones</a:t>
            </a:r>
            <a:endParaRPr lang="es-ES_tradnl" sz="200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_tradnl" sz="2000" smtClean="0"/>
              <a:t/>
            </a:r>
            <a:br>
              <a:rPr lang="es-ES_tradnl" sz="2000" smtClean="0"/>
            </a:br>
            <a:endParaRPr lang="es-ES_tradnl" sz="200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goma_PPT_Template_07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angoma_PPT_Template_2014_v2" id="{40444073-2D63-43F4-BAA0-2512FB287C15}" vid="{13DA2411-500A-43BB-951C-A0FA198EE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Sangoma_PPT_Template_07-2014.potx</Template>
  <TotalTime>5258</TotalTime>
  <Words>1421</Words>
  <Application>Microsoft Macintosh PowerPoint</Application>
  <PresentationFormat>On-screen Show (16:9)</PresentationFormat>
  <Paragraphs>317</Paragraphs>
  <Slides>42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Sangoma_PPT_Template_07-2014</vt:lpstr>
      <vt:lpstr>Seguridad en Asterisk: Un Acercamiento Detallado</vt:lpstr>
      <vt:lpstr>Doug Tygar</vt:lpstr>
      <vt:lpstr>Agenda</vt:lpstr>
      <vt:lpstr>Importancia de la Seguridad</vt:lpstr>
      <vt:lpstr>Entendiendo los Ataques</vt:lpstr>
      <vt:lpstr>Fraude Telefónico</vt:lpstr>
      <vt:lpstr>Fraude Telefónico</vt:lpstr>
      <vt:lpstr>Fraude Telefónico</vt:lpstr>
      <vt:lpstr>Negación de Servicio</vt:lpstr>
      <vt:lpstr>El ABC de un Ataque</vt:lpstr>
      <vt:lpstr>El ABC de un Ataque</vt:lpstr>
      <vt:lpstr>Ejemplo de footprinting</vt:lpstr>
      <vt:lpstr>Ejemplo de enumeración</vt:lpstr>
      <vt:lpstr>Ejemplo de enumeración</vt:lpstr>
      <vt:lpstr>Ejemplo de enumeración</vt:lpstr>
      <vt:lpstr>Ejemplo de un ataque</vt:lpstr>
      <vt:lpstr>Vulnerabilidades en Asterisk</vt:lpstr>
      <vt:lpstr>Vulnerabilidades en Asterisk</vt:lpstr>
      <vt:lpstr>Vulnerabilidades en Asterisk</vt:lpstr>
      <vt:lpstr>Vulnerabilidades en Asterisk</vt:lpstr>
      <vt:lpstr>Vulnerabilidades en Asterisk</vt:lpstr>
      <vt:lpstr>Seguridad Básica General</vt:lpstr>
      <vt:lpstr>Seguridad Básica en Asterisk</vt:lpstr>
      <vt:lpstr>Seguridad Básica en Asterisk</vt:lpstr>
      <vt:lpstr>Seguridad Básica en Asterisk</vt:lpstr>
      <vt:lpstr>Filtros</vt:lpstr>
      <vt:lpstr>Filtros</vt:lpstr>
      <vt:lpstr>Filtros</vt:lpstr>
      <vt:lpstr>Filtros (evitando “dialplan injection”)</vt:lpstr>
      <vt:lpstr>Filtros (evitando “dialplan injection”)</vt:lpstr>
      <vt:lpstr>ACLs</vt:lpstr>
      <vt:lpstr>Control de Llamadas</vt:lpstr>
      <vt:lpstr>Control de Llamadas</vt:lpstr>
      <vt:lpstr>Técnicas Avanzadas</vt:lpstr>
      <vt:lpstr>Técnicas Avanzadas</vt:lpstr>
      <vt:lpstr>Técnicas Avanzadas</vt:lpstr>
      <vt:lpstr>Técnicas Avanzadas</vt:lpstr>
      <vt:lpstr>Técnicas Avanzadas</vt:lpstr>
      <vt:lpstr>Ideas Finales</vt:lpstr>
      <vt:lpstr>Bruce Schneier</vt:lpstr>
      <vt:lpstr>Gracias.   </vt:lpstr>
      <vt:lpstr>PowerPoint Presentation</vt:lpstr>
    </vt:vector>
  </TitlesOfParts>
  <Manager/>
  <Company>Sangoma Technologies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Grace Leung</dc:creator>
  <cp:keywords/>
  <dc:description/>
  <cp:lastModifiedBy>Moises Silva</cp:lastModifiedBy>
  <cp:revision>366</cp:revision>
  <dcterms:created xsi:type="dcterms:W3CDTF">2014-07-07T14:50:24Z</dcterms:created>
  <dcterms:modified xsi:type="dcterms:W3CDTF">2015-10-08T08:14:41Z</dcterms:modified>
  <cp:category/>
</cp:coreProperties>
</file>