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88" r:id="rId20"/>
    <p:sldId id="289" r:id="rId21"/>
    <p:sldId id="290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92" r:id="rId40"/>
    <p:sldId id="291" r:id="rId41"/>
    <p:sldId id="310" r:id="rId42"/>
    <p:sldId id="311" r:id="rId43"/>
    <p:sldId id="312" r:id="rId44"/>
    <p:sldId id="27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407" autoAdjust="0"/>
    <p:restoredTop sz="94687" autoAdjust="0"/>
  </p:normalViewPr>
  <p:slideViewPr>
    <p:cSldViewPr>
      <p:cViewPr>
        <p:scale>
          <a:sx n="70" d="100"/>
          <a:sy n="70" d="100"/>
        </p:scale>
        <p:origin x="-145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11/17/10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11/17/10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11/17/10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y@sang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ibopenr2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oises.silva@gmail.com" TargetMode="External"/><Relationship Id="rId4" Type="http://schemas.openxmlformats.org/officeDocument/2006/relationships/hyperlink" Target="http://www.moythreads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oy@sangoma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67000"/>
            <a:ext cx="6400800" cy="106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/>
              <a:t>Moisés</a:t>
            </a:r>
            <a:r>
              <a:rPr lang="en-US" dirty="0" smtClean="0"/>
              <a:t> Silva | </a:t>
            </a:r>
            <a:r>
              <a:rPr lang="en-US" dirty="0" smtClean="0">
                <a:hlinkClick r:id="rId3"/>
              </a:rPr>
              <a:t>moy@sangoma.com</a:t>
            </a:r>
            <a:endParaRPr lang="en-US" dirty="0" smtClean="0"/>
          </a:p>
          <a:p>
            <a:pPr algn="l"/>
            <a:r>
              <a:rPr lang="en-US" dirty="0" err="1" smtClean="0"/>
              <a:t>Ingeniero</a:t>
            </a:r>
            <a:r>
              <a:rPr lang="en-US" dirty="0" smtClean="0"/>
              <a:t> de Software.</a:t>
            </a:r>
          </a:p>
          <a:p>
            <a:pPr algn="l"/>
            <a:r>
              <a:rPr lang="en-US" dirty="0" smtClean="0"/>
              <a:t>Sangoma Technologies.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3845" y="76200"/>
            <a:ext cx="539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Elastix</a:t>
            </a:r>
            <a:r>
              <a:rPr lang="en-US" dirty="0" smtClean="0"/>
              <a:t> World 2010 | Nov 17, 2010 | Quito, Ecuador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A-Series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485" y="2112940"/>
            <a:ext cx="40544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2141538"/>
            <a:ext cx="40386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859882" y="5439846"/>
            <a:ext cx="256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5439846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analógica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3910866" y="5429250"/>
            <a:ext cx="1304925" cy="466725"/>
          </a:xfrm>
          <a:prstGeom prst="leftRightArrow">
            <a:avLst>
              <a:gd name="adj1" fmla="val 50000"/>
              <a:gd name="adj2" fmla="val 7040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2850" y="4277796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1072" y="3001446"/>
            <a:ext cx="157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DSP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opcional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28" idx="3"/>
          </p:cNvCxnSpPr>
          <p:nvPr/>
        </p:nvCxnSpPr>
        <p:spPr>
          <a:xfrm flipV="1">
            <a:off x="4951127" y="4162426"/>
            <a:ext cx="1363948" cy="3000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rot="10800000">
            <a:off x="2819400" y="4171950"/>
            <a:ext cx="933450" cy="2905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</p:cNvCxnSpPr>
          <p:nvPr/>
        </p:nvCxnSpPr>
        <p:spPr>
          <a:xfrm>
            <a:off x="5410200" y="3186112"/>
            <a:ext cx="1530946" cy="6048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1"/>
          </p:cNvCxnSpPr>
          <p:nvPr/>
        </p:nvCxnSpPr>
        <p:spPr>
          <a:xfrm rot="10800000" flipV="1">
            <a:off x="2131062" y="3186112"/>
            <a:ext cx="1700011" cy="5572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Cancelador</a:t>
            </a:r>
            <a:r>
              <a:rPr lang="en-US" dirty="0" smtClean="0"/>
              <a:t> de echo de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Hasta</a:t>
            </a:r>
            <a:r>
              <a:rPr lang="en-US" dirty="0" smtClean="0"/>
              <a:t> 128ms de </a:t>
            </a:r>
            <a:r>
              <a:rPr lang="en-US" dirty="0" err="1" smtClean="0"/>
              <a:t>cancelación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Detección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de Fax.</a:t>
            </a:r>
          </a:p>
          <a:p>
            <a:endParaRPr lang="en-US" dirty="0" smtClean="0"/>
          </a:p>
          <a:p>
            <a:r>
              <a:rPr lang="en-US" dirty="0" err="1" smtClean="0"/>
              <a:t>Detección</a:t>
            </a:r>
            <a:r>
              <a:rPr lang="en-US" dirty="0" smtClean="0"/>
              <a:t> de </a:t>
            </a:r>
            <a:r>
              <a:rPr lang="en-US" dirty="0" err="1" smtClean="0"/>
              <a:t>dígitos</a:t>
            </a:r>
            <a:r>
              <a:rPr lang="en-US" dirty="0" smtClean="0"/>
              <a:t> DTMF.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DSP </a:t>
            </a:r>
            <a:r>
              <a:rPr lang="en-US" dirty="0" err="1" smtClean="0"/>
              <a:t>opcional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0"/>
            <a:ext cx="27495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Mejoras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agregadas</a:t>
            </a:r>
            <a:r>
              <a:rPr lang="en-US" dirty="0" smtClean="0"/>
              <a:t> al </a:t>
            </a:r>
            <a:r>
              <a:rPr lang="en-US" dirty="0" err="1" smtClean="0"/>
              <a:t>instante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fallos</a:t>
            </a:r>
            <a:r>
              <a:rPr lang="en-US" dirty="0" smtClean="0"/>
              <a:t> </a:t>
            </a:r>
            <a:r>
              <a:rPr lang="en-US" dirty="0" err="1" smtClean="0"/>
              <a:t>corregidos</a:t>
            </a:r>
            <a:r>
              <a:rPr lang="en-US" dirty="0" smtClean="0"/>
              <a:t> sin </a:t>
            </a:r>
            <a:r>
              <a:rPr lang="en-US" dirty="0" err="1" smtClean="0"/>
              <a:t>demora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Inserción</a:t>
            </a:r>
            <a:r>
              <a:rPr lang="en-US" dirty="0" smtClean="0"/>
              <a:t> de firmware a </a:t>
            </a:r>
            <a:r>
              <a:rPr lang="en-US" dirty="0" err="1" smtClean="0"/>
              <a:t>prueba</a:t>
            </a:r>
            <a:r>
              <a:rPr lang="en-US" dirty="0" smtClean="0"/>
              <a:t> de </a:t>
            </a:r>
            <a:r>
              <a:rPr lang="en-US" dirty="0" err="1" smtClean="0"/>
              <a:t>fallos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Firmware de </a:t>
            </a:r>
            <a:r>
              <a:rPr lang="en-US" dirty="0" err="1" smtClean="0"/>
              <a:t>respaldo</a:t>
            </a:r>
            <a:r>
              <a:rPr lang="en-US" dirty="0" smtClean="0"/>
              <a:t> </a:t>
            </a:r>
            <a:r>
              <a:rPr lang="en-US" dirty="0" err="1" smtClean="0"/>
              <a:t>seleccionado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jumper.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Actualización</a:t>
            </a:r>
            <a:r>
              <a:rPr lang="en-US" dirty="0" smtClean="0"/>
              <a:t> de Firmware </a:t>
            </a:r>
            <a:r>
              <a:rPr lang="en-US" dirty="0" err="1" smtClean="0"/>
              <a:t>Dinámica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A200 –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Analógica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5050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457199" y="1371600"/>
            <a:ext cx="5038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Tarjeta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2-4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puertos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anal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ógicos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RJ11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módulos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FXO/FXS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estánd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expande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hasta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puertos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usando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émora</a:t>
            </a:r>
            <a:r>
              <a:rPr lang="en-US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2U Form Factor, 140mm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55mm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Cancelador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eco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opcional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Sincronización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fax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disponible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PCI Express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Fuente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FXS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tarjetas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remora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Garant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ía</a:t>
            </a:r>
            <a:r>
              <a:rPr lang="en-US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A400 –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Analógica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547" y="1447800"/>
            <a:ext cx="2942253" cy="47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2671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Tarjeta</a:t>
            </a:r>
            <a:r>
              <a:rPr lang="en-US" dirty="0" smtClean="0"/>
              <a:t> de 2-12 </a:t>
            </a:r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analógicos</a:t>
            </a:r>
            <a:endParaRPr lang="en-US" dirty="0" smtClean="0"/>
          </a:p>
          <a:p>
            <a:r>
              <a:rPr lang="en-US" dirty="0" err="1" smtClean="0"/>
              <a:t>Conexión</a:t>
            </a:r>
            <a:r>
              <a:rPr lang="en-US" dirty="0" smtClean="0"/>
              <a:t> DB-25 </a:t>
            </a:r>
            <a:r>
              <a:rPr lang="en-US" dirty="0" err="1" smtClean="0"/>
              <a:t>estándar</a:t>
            </a:r>
            <a:endParaRPr lang="en-US" dirty="0" smtClean="0"/>
          </a:p>
          <a:p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módulos</a:t>
            </a:r>
            <a:r>
              <a:rPr lang="en-US" dirty="0" smtClean="0"/>
              <a:t> FXO/FXS </a:t>
            </a:r>
            <a:r>
              <a:rPr lang="en-US" dirty="0" err="1" smtClean="0"/>
              <a:t>estándar</a:t>
            </a:r>
            <a:endParaRPr lang="en-US" dirty="0" smtClean="0"/>
          </a:p>
          <a:p>
            <a:r>
              <a:rPr lang="en-US" dirty="0" err="1" smtClean="0"/>
              <a:t>Sistema</a:t>
            </a:r>
            <a:r>
              <a:rPr lang="en-US" dirty="0" smtClean="0"/>
              <a:t> extensible </a:t>
            </a:r>
            <a:r>
              <a:rPr lang="en-US" dirty="0" err="1" smtClean="0"/>
              <a:t>hasta</a:t>
            </a:r>
            <a:r>
              <a:rPr lang="en-US" dirty="0" smtClean="0"/>
              <a:t> 24 </a:t>
            </a:r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remora</a:t>
            </a:r>
          </a:p>
          <a:p>
            <a:r>
              <a:rPr lang="en-US" dirty="0" err="1" smtClean="0"/>
              <a:t>Cancelador</a:t>
            </a:r>
            <a:r>
              <a:rPr lang="en-US" dirty="0" smtClean="0"/>
              <a:t> de eco </a:t>
            </a:r>
            <a:r>
              <a:rPr lang="en-US" dirty="0" err="1" smtClean="0"/>
              <a:t>opcional</a:t>
            </a:r>
            <a:endParaRPr lang="en-US" dirty="0" smtClean="0"/>
          </a:p>
          <a:p>
            <a:r>
              <a:rPr lang="en-US" dirty="0" err="1" smtClean="0"/>
              <a:t>Sincronización</a:t>
            </a:r>
            <a:r>
              <a:rPr lang="en-US" dirty="0" smtClean="0"/>
              <a:t> de fax </a:t>
            </a:r>
            <a:r>
              <a:rPr lang="en-US" dirty="0" err="1" smtClean="0"/>
              <a:t>disponible</a:t>
            </a:r>
            <a:endParaRPr lang="en-US" dirty="0" smtClean="0"/>
          </a:p>
          <a:p>
            <a:r>
              <a:rPr lang="en-US" dirty="0" smtClean="0"/>
              <a:t>PCI or PCI Express</a:t>
            </a:r>
          </a:p>
          <a:p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módulos</a:t>
            </a:r>
            <a:r>
              <a:rPr lang="en-US" dirty="0" smtClean="0"/>
              <a:t> FXS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remora</a:t>
            </a:r>
          </a:p>
          <a:p>
            <a:r>
              <a:rPr lang="en-US" dirty="0" err="1" smtClean="0"/>
              <a:t>Garantía</a:t>
            </a:r>
            <a:r>
              <a:rPr lang="en-US" dirty="0" smtClean="0"/>
              <a:t> de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Módulos</a:t>
            </a:r>
            <a:r>
              <a:rPr lang="en-US" dirty="0" smtClean="0"/>
              <a:t> </a:t>
            </a:r>
            <a:r>
              <a:rPr lang="en-US" dirty="0" err="1" smtClean="0"/>
              <a:t>Analógicos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11" descr="FXO.jpg"/>
          <p:cNvPicPr>
            <a:picLocks noChangeAspect="1"/>
          </p:cNvPicPr>
          <p:nvPr/>
        </p:nvPicPr>
        <p:blipFill>
          <a:blip r:embed="rId2" cstate="print"/>
          <a:srcRect l="20781" t="25379" r="17813" b="26136"/>
          <a:stretch>
            <a:fillRect/>
          </a:stretch>
        </p:blipFill>
        <p:spPr>
          <a:xfrm>
            <a:off x="5486400" y="4724400"/>
            <a:ext cx="2495550" cy="1219200"/>
          </a:xfrm>
          <a:prstGeom prst="rect">
            <a:avLst/>
          </a:prstGeom>
        </p:spPr>
      </p:pic>
      <p:pic>
        <p:nvPicPr>
          <p:cNvPr id="15" name="Picture 14" descr="FXS.jpg"/>
          <p:cNvPicPr>
            <a:picLocks noChangeAspect="1"/>
          </p:cNvPicPr>
          <p:nvPr/>
        </p:nvPicPr>
        <p:blipFill>
          <a:blip r:embed="rId3" cstate="print"/>
          <a:srcRect l="20156" t="29779" r="17266" b="20588"/>
          <a:stretch>
            <a:fillRect/>
          </a:stretch>
        </p:blipFill>
        <p:spPr>
          <a:xfrm>
            <a:off x="1143000" y="4657725"/>
            <a:ext cx="2543175" cy="1285875"/>
          </a:xfrm>
          <a:prstGeom prst="rect">
            <a:avLst/>
          </a:prstGeom>
        </p:spPr>
      </p:pic>
      <p:sp>
        <p:nvSpPr>
          <p:cNvPr id="16" name="Text Placeholder 7"/>
          <p:cNvSpPr txBox="1">
            <a:spLocks/>
          </p:cNvSpPr>
          <p:nvPr/>
        </p:nvSpPr>
        <p:spPr bwMode="auto">
          <a:xfrm>
            <a:off x="457200" y="15240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Módulo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FXS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2320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conectar</a:t>
            </a:r>
            <a:r>
              <a:rPr lang="en-US" dirty="0" smtClean="0"/>
              <a:t> </a:t>
            </a:r>
            <a:r>
              <a:rPr lang="en-US" dirty="0" err="1" smtClean="0"/>
              <a:t>teléfonos</a:t>
            </a:r>
            <a:r>
              <a:rPr lang="en-US" dirty="0" smtClean="0"/>
              <a:t>, fax, modems, etc</a:t>
            </a:r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agrega</a:t>
            </a:r>
            <a:r>
              <a:rPr lang="en-US" dirty="0" smtClean="0"/>
              <a:t> 2 </a:t>
            </a:r>
            <a:r>
              <a:rPr lang="en-US" dirty="0" err="1" smtClean="0"/>
              <a:t>lineas</a:t>
            </a:r>
            <a:endParaRPr lang="en-US" dirty="0" smtClean="0"/>
          </a:p>
          <a:p>
            <a:r>
              <a:rPr lang="en-US" dirty="0" smtClean="0"/>
              <a:t>Verde, </a:t>
            </a:r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identificar</a:t>
            </a:r>
            <a:endParaRPr lang="en-US" dirty="0" smtClean="0"/>
          </a:p>
          <a:p>
            <a:r>
              <a:rPr lang="en-US" dirty="0" smtClean="0"/>
              <a:t>Interface universal </a:t>
            </a:r>
            <a:r>
              <a:rPr lang="en-US" dirty="0" err="1" smtClean="0"/>
              <a:t>funciona</a:t>
            </a:r>
            <a:r>
              <a:rPr lang="en-US" dirty="0" smtClean="0"/>
              <a:t> con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Sangoma</a:t>
            </a:r>
          </a:p>
          <a:p>
            <a:endParaRPr lang="en-US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Módulo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FXO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2320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conectar</a:t>
            </a:r>
            <a:r>
              <a:rPr lang="en-US" dirty="0" smtClean="0"/>
              <a:t> a la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telefónica</a:t>
            </a:r>
            <a:endParaRPr lang="en-US" dirty="0" smtClean="0"/>
          </a:p>
          <a:p>
            <a:r>
              <a:rPr lang="en-US" dirty="0" err="1" smtClean="0"/>
              <a:t>Cada</a:t>
            </a:r>
            <a:r>
              <a:rPr lang="en-US" dirty="0" smtClean="0"/>
              <a:t> modulo </a:t>
            </a:r>
            <a:r>
              <a:rPr lang="en-US" dirty="0" err="1" smtClean="0"/>
              <a:t>agrega</a:t>
            </a:r>
            <a:r>
              <a:rPr lang="en-US" dirty="0" smtClean="0"/>
              <a:t> 2 </a:t>
            </a:r>
            <a:r>
              <a:rPr lang="en-US" dirty="0" err="1" smtClean="0"/>
              <a:t>lineas</a:t>
            </a:r>
            <a:endParaRPr lang="en-US" dirty="0" smtClean="0"/>
          </a:p>
          <a:p>
            <a:r>
              <a:rPr lang="en-US" dirty="0" err="1" smtClean="0"/>
              <a:t>Rojo</a:t>
            </a:r>
            <a:r>
              <a:rPr lang="en-US" dirty="0" smtClean="0"/>
              <a:t>, </a:t>
            </a:r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identificar</a:t>
            </a:r>
            <a:endParaRPr lang="en-US" dirty="0" smtClean="0"/>
          </a:p>
          <a:p>
            <a:r>
              <a:rPr lang="en-US" dirty="0" smtClean="0"/>
              <a:t>Interface universal </a:t>
            </a:r>
            <a:r>
              <a:rPr lang="en-US" dirty="0" err="1" smtClean="0"/>
              <a:t>funciona</a:t>
            </a:r>
            <a:r>
              <a:rPr lang="en-US" dirty="0" smtClean="0"/>
              <a:t> con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Sangoma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Serie</a:t>
            </a:r>
            <a:r>
              <a:rPr lang="en-US" dirty="0" smtClean="0"/>
              <a:t> A10X (A101, A102, A104, A108)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2917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Tarjeta</a:t>
            </a:r>
            <a:r>
              <a:rPr lang="en-US" dirty="0" smtClean="0"/>
              <a:t> E1/T1/J1 de 1, 2, 4 </a:t>
            </a:r>
            <a:r>
              <a:rPr lang="en-US" dirty="0" err="1" smtClean="0"/>
              <a:t>y</a:t>
            </a:r>
            <a:r>
              <a:rPr lang="en-US" dirty="0" smtClean="0"/>
              <a:t> 8 </a:t>
            </a:r>
            <a:r>
              <a:rPr lang="en-US" dirty="0" err="1" smtClean="0"/>
              <a:t>puertos</a:t>
            </a:r>
            <a:endParaRPr lang="en-US" dirty="0" smtClean="0"/>
          </a:p>
          <a:p>
            <a:r>
              <a:rPr lang="en-US" dirty="0" err="1" smtClean="0"/>
              <a:t>Canalizada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y/o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endParaRPr lang="en-US" dirty="0" smtClean="0"/>
          </a:p>
          <a:p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reloj</a:t>
            </a:r>
            <a:r>
              <a:rPr lang="en-US" dirty="0" smtClean="0"/>
              <a:t> Normal </a:t>
            </a:r>
            <a:r>
              <a:rPr lang="en-US" dirty="0" err="1" smtClean="0"/>
              <a:t>y</a:t>
            </a:r>
            <a:r>
              <a:rPr lang="en-US" dirty="0" smtClean="0"/>
              <a:t> Master</a:t>
            </a:r>
          </a:p>
          <a:p>
            <a:r>
              <a:rPr lang="en-US" dirty="0" err="1" smtClean="0"/>
              <a:t>Conexión</a:t>
            </a:r>
            <a:r>
              <a:rPr lang="en-US" dirty="0" smtClean="0"/>
              <a:t> RJ-48 </a:t>
            </a:r>
            <a:r>
              <a:rPr lang="en-US" dirty="0" err="1" smtClean="0"/>
              <a:t>estándar</a:t>
            </a:r>
            <a:endParaRPr lang="en-US" dirty="0" smtClean="0"/>
          </a:p>
          <a:p>
            <a:r>
              <a:rPr lang="en-US" dirty="0" smtClean="0"/>
              <a:t>2U Form Factor, 140mm x 55mm</a:t>
            </a:r>
          </a:p>
          <a:p>
            <a:r>
              <a:rPr lang="en-US" dirty="0" err="1" smtClean="0"/>
              <a:t>Cancelación</a:t>
            </a:r>
            <a:r>
              <a:rPr lang="en-US" dirty="0" smtClean="0"/>
              <a:t> de eco </a:t>
            </a:r>
            <a:r>
              <a:rPr lang="en-US" dirty="0" err="1" smtClean="0"/>
              <a:t>opcional</a:t>
            </a:r>
            <a:endParaRPr lang="en-US" dirty="0" smtClean="0"/>
          </a:p>
          <a:p>
            <a:r>
              <a:rPr lang="en-US" dirty="0" smtClean="0"/>
              <a:t>PCI and PCI Express</a:t>
            </a:r>
          </a:p>
          <a:p>
            <a:r>
              <a:rPr lang="en-US" dirty="0" err="1" smtClean="0"/>
              <a:t>Hasta</a:t>
            </a:r>
            <a:r>
              <a:rPr lang="en-US" dirty="0" smtClean="0"/>
              <a:t> 248  </a:t>
            </a:r>
            <a:r>
              <a:rPr lang="en-US" dirty="0" err="1" smtClean="0"/>
              <a:t>canales</a:t>
            </a:r>
            <a:r>
              <a:rPr lang="en-US" dirty="0" smtClean="0"/>
              <a:t> de </a:t>
            </a:r>
            <a:r>
              <a:rPr lang="en-US" dirty="0" err="1" smtClean="0"/>
              <a:t>tramado</a:t>
            </a:r>
            <a:r>
              <a:rPr lang="en-US" dirty="0" smtClean="0"/>
              <a:t> HDLC </a:t>
            </a:r>
            <a:r>
              <a:rPr lang="en-US" dirty="0" err="1" smtClean="0"/>
              <a:t>por</a:t>
            </a:r>
            <a:r>
              <a:rPr lang="en-US" dirty="0" smtClean="0"/>
              <a:t> hardware</a:t>
            </a:r>
          </a:p>
          <a:p>
            <a:r>
              <a:rPr lang="en-US" dirty="0" err="1" smtClean="0"/>
              <a:t>Sincronización</a:t>
            </a:r>
            <a:r>
              <a:rPr lang="en-US" dirty="0" smtClean="0"/>
              <a:t> de fax </a:t>
            </a:r>
            <a:r>
              <a:rPr lang="en-US" dirty="0" err="1" smtClean="0"/>
              <a:t>disponible</a:t>
            </a:r>
            <a:endParaRPr lang="en-US" dirty="0" smtClean="0"/>
          </a:p>
          <a:p>
            <a:r>
              <a:rPr lang="en-US" dirty="0" err="1" smtClean="0"/>
              <a:t>Garantía</a:t>
            </a:r>
            <a:r>
              <a:rPr lang="en-US" dirty="0" smtClean="0"/>
              <a:t> de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373188"/>
            <a:ext cx="3571875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B500 – </a:t>
            </a:r>
            <a:r>
              <a:rPr lang="en-US" dirty="0" err="1" smtClean="0"/>
              <a:t>Tarjeta</a:t>
            </a:r>
            <a:r>
              <a:rPr lang="en-US" dirty="0" smtClean="0"/>
              <a:t> ISDN BRI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Tarjeta</a:t>
            </a:r>
            <a:r>
              <a:rPr lang="en-US" dirty="0" smtClean="0"/>
              <a:t> de 2-6 </a:t>
            </a:r>
            <a:r>
              <a:rPr lang="en-US" dirty="0" err="1" smtClean="0"/>
              <a:t>puertos</a:t>
            </a:r>
            <a:endParaRPr lang="en-US" dirty="0" smtClean="0"/>
          </a:p>
          <a:p>
            <a:r>
              <a:rPr lang="en-US" dirty="0" smtClean="0"/>
              <a:t>Extensible </a:t>
            </a:r>
            <a:r>
              <a:rPr lang="en-US" dirty="0" err="1" smtClean="0"/>
              <a:t>hasta</a:t>
            </a:r>
            <a:r>
              <a:rPr lang="en-US" dirty="0" smtClean="0"/>
              <a:t> 24 </a:t>
            </a:r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remora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lineas</a:t>
            </a:r>
            <a:r>
              <a:rPr lang="en-US" dirty="0" smtClean="0"/>
              <a:t> BRI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puerto</a:t>
            </a:r>
            <a:r>
              <a:rPr lang="en-US" dirty="0" smtClean="0"/>
              <a:t> RJ45</a:t>
            </a:r>
          </a:p>
          <a:p>
            <a:r>
              <a:rPr lang="en-US" dirty="0" err="1" smtClean="0"/>
              <a:t>Cancelador</a:t>
            </a:r>
            <a:r>
              <a:rPr lang="en-US" dirty="0" smtClean="0"/>
              <a:t> de eco </a:t>
            </a:r>
            <a:r>
              <a:rPr lang="en-US" dirty="0" err="1" smtClean="0"/>
              <a:t>opcional</a:t>
            </a:r>
            <a:endParaRPr lang="en-US" dirty="0" smtClean="0"/>
          </a:p>
          <a:p>
            <a:r>
              <a:rPr lang="en-US" dirty="0" smtClean="0"/>
              <a:t>PCI and PCI Express</a:t>
            </a:r>
          </a:p>
          <a:p>
            <a:r>
              <a:rPr lang="en-US" dirty="0" smtClean="0"/>
              <a:t>2U Form Factor, 187mm </a:t>
            </a:r>
            <a:r>
              <a:rPr lang="en-US" dirty="0" err="1" smtClean="0"/>
              <a:t>x</a:t>
            </a:r>
            <a:r>
              <a:rPr lang="en-US" dirty="0" smtClean="0"/>
              <a:t> 55mm</a:t>
            </a:r>
          </a:p>
          <a:p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energizar</a:t>
            </a:r>
            <a:r>
              <a:rPr lang="en-US" dirty="0" smtClean="0"/>
              <a:t> </a:t>
            </a:r>
            <a:r>
              <a:rPr lang="en-US" dirty="0" err="1" smtClean="0"/>
              <a:t>teléfonos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la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estándar</a:t>
            </a:r>
            <a:endParaRPr lang="en-US" dirty="0" smtClean="0"/>
          </a:p>
          <a:p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remora</a:t>
            </a:r>
          </a:p>
          <a:p>
            <a:r>
              <a:rPr lang="en-US" dirty="0" err="1" smtClean="0"/>
              <a:t>Sincronización</a:t>
            </a:r>
            <a:r>
              <a:rPr lang="en-US" dirty="0" smtClean="0"/>
              <a:t> de fax </a:t>
            </a:r>
            <a:r>
              <a:rPr lang="en-US" dirty="0" err="1" smtClean="0"/>
              <a:t>disponible</a:t>
            </a:r>
            <a:endParaRPr lang="en-US" dirty="0" smtClean="0"/>
          </a:p>
          <a:p>
            <a:r>
              <a:rPr lang="en-US" dirty="0" smtClean="0"/>
              <a:t>Resistencia de la </a:t>
            </a:r>
            <a:r>
              <a:rPr lang="en-US" dirty="0" err="1" smtClean="0"/>
              <a:t>terminación</a:t>
            </a:r>
            <a:r>
              <a:rPr lang="en-US" dirty="0" smtClean="0"/>
              <a:t> BRI </a:t>
            </a:r>
            <a:r>
              <a:rPr lang="en-US" dirty="0" err="1" smtClean="0"/>
              <a:t>controlada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dip switch</a:t>
            </a:r>
          </a:p>
          <a:p>
            <a:r>
              <a:rPr lang="en-US" dirty="0" err="1" smtClean="0"/>
              <a:t>Garantía</a:t>
            </a:r>
            <a:r>
              <a:rPr lang="en-US" dirty="0" smtClean="0"/>
              <a:t> de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endParaRPr lang="en-US" dirty="0" smtClean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1524000"/>
            <a:ext cx="2880689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Módulos</a:t>
            </a:r>
            <a:r>
              <a:rPr lang="en-US" dirty="0" smtClean="0"/>
              <a:t> BRI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2442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 la </a:t>
            </a:r>
            <a:r>
              <a:rPr lang="en-US" dirty="0" err="1" smtClean="0"/>
              <a:t>conexión</a:t>
            </a:r>
            <a:r>
              <a:rPr lang="en-US" dirty="0" smtClean="0"/>
              <a:t> de 2 </a:t>
            </a:r>
            <a:r>
              <a:rPr lang="en-US" dirty="0" err="1" smtClean="0"/>
              <a:t>lineas</a:t>
            </a:r>
            <a:r>
              <a:rPr lang="en-US" dirty="0" smtClean="0"/>
              <a:t> BRI</a:t>
            </a:r>
          </a:p>
          <a:p>
            <a:r>
              <a:rPr lang="en-US" dirty="0" err="1" smtClean="0"/>
              <a:t>Lineas</a:t>
            </a:r>
            <a:r>
              <a:rPr lang="en-US" dirty="0" smtClean="0"/>
              <a:t> BRI </a:t>
            </a:r>
            <a:r>
              <a:rPr lang="en-US" dirty="0" err="1" smtClean="0"/>
              <a:t>tienen</a:t>
            </a:r>
            <a:r>
              <a:rPr lang="en-US" dirty="0" smtClean="0"/>
              <a:t> un </a:t>
            </a:r>
            <a:r>
              <a:rPr lang="en-US" dirty="0" err="1" smtClean="0"/>
              <a:t>lado</a:t>
            </a:r>
            <a:r>
              <a:rPr lang="en-US" dirty="0" smtClean="0"/>
              <a:t> de red (NT)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de </a:t>
            </a:r>
            <a:r>
              <a:rPr lang="en-US" dirty="0" err="1" smtClean="0"/>
              <a:t>terminación</a:t>
            </a:r>
            <a:r>
              <a:rPr lang="en-US" dirty="0" smtClean="0"/>
              <a:t> (NT)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operar</a:t>
            </a:r>
            <a:r>
              <a:rPr lang="en-US" dirty="0" smtClean="0"/>
              <a:t> en ambos </a:t>
            </a:r>
            <a:r>
              <a:rPr lang="en-US" dirty="0" err="1" smtClean="0"/>
              <a:t>modos</a:t>
            </a:r>
            <a:r>
              <a:rPr lang="en-US" dirty="0" smtClean="0"/>
              <a:t>, solo </a:t>
            </a:r>
            <a:r>
              <a:rPr lang="en-US" dirty="0" err="1" smtClean="0"/>
              <a:t>voltea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endParaRPr lang="en-US" dirty="0" smtClean="0"/>
          </a:p>
          <a:p>
            <a:pPr lvl="1"/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= </a:t>
            </a:r>
            <a:r>
              <a:rPr lang="en-US" dirty="0" err="1" smtClean="0"/>
              <a:t>modo</a:t>
            </a:r>
            <a:r>
              <a:rPr lang="en-US" dirty="0" smtClean="0"/>
              <a:t> TE</a:t>
            </a:r>
          </a:p>
          <a:p>
            <a:pPr lvl="1"/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= </a:t>
            </a:r>
            <a:r>
              <a:rPr lang="en-US" dirty="0" err="1" smtClean="0"/>
              <a:t>modo</a:t>
            </a:r>
            <a:r>
              <a:rPr lang="en-US" dirty="0" smtClean="0"/>
              <a:t> NT</a:t>
            </a:r>
          </a:p>
          <a:p>
            <a:r>
              <a:rPr lang="en-US" dirty="0" err="1" smtClean="0"/>
              <a:t>Diseño</a:t>
            </a:r>
            <a:r>
              <a:rPr lang="en-US" dirty="0" smtClean="0"/>
              <a:t> universal </a:t>
            </a:r>
            <a:r>
              <a:rPr lang="en-US" dirty="0" err="1" smtClean="0"/>
              <a:t>funciona</a:t>
            </a:r>
            <a:r>
              <a:rPr lang="en-US" dirty="0" smtClean="0"/>
              <a:t> con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BRI de Sangoma</a:t>
            </a:r>
            <a:endParaRPr lang="en-US" dirty="0"/>
          </a:p>
        </p:txBody>
      </p:sp>
      <p:pic>
        <p:nvPicPr>
          <p:cNvPr id="18" name="Content Placeholder 11" descr="bri-modules.jpg"/>
          <p:cNvPicPr>
            <a:picLocks noChangeAspect="1"/>
          </p:cNvPicPr>
          <p:nvPr/>
        </p:nvPicPr>
        <p:blipFill>
          <a:blip r:embed="rId2" cstate="print"/>
          <a:srcRect l="12500" t="24030" r="15094" b="20624"/>
          <a:stretch>
            <a:fillRect/>
          </a:stretch>
        </p:blipFill>
        <p:spPr bwMode="auto">
          <a:xfrm>
            <a:off x="5555240" y="2981325"/>
            <a:ext cx="35887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B60X – </a:t>
            </a:r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híbridas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3790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B600</a:t>
            </a:r>
          </a:p>
          <a:p>
            <a:pPr lvl="1"/>
            <a:r>
              <a:rPr lang="en-US" dirty="0" smtClean="0"/>
              <a:t>4 </a:t>
            </a:r>
            <a:r>
              <a:rPr lang="en-US" dirty="0" err="1" smtClean="0"/>
              <a:t>puertos</a:t>
            </a:r>
            <a:r>
              <a:rPr lang="en-US" dirty="0" smtClean="0"/>
              <a:t> FXO +1 </a:t>
            </a:r>
            <a:r>
              <a:rPr lang="en-US" dirty="0" err="1" smtClean="0"/>
              <a:t>puerto</a:t>
            </a:r>
            <a:r>
              <a:rPr lang="en-US" dirty="0" smtClean="0"/>
              <a:t> FXS</a:t>
            </a:r>
          </a:p>
          <a:p>
            <a:pPr lvl="1"/>
            <a:r>
              <a:rPr lang="en-US" dirty="0" smtClean="0"/>
              <a:t>PCI </a:t>
            </a:r>
            <a:r>
              <a:rPr lang="en-US" dirty="0" err="1" smtClean="0"/>
              <a:t>y</a:t>
            </a:r>
            <a:r>
              <a:rPr lang="en-US" dirty="0" smtClean="0"/>
              <a:t> PCI Express</a:t>
            </a:r>
          </a:p>
          <a:p>
            <a:pPr lvl="1"/>
            <a:r>
              <a:rPr lang="en-US" dirty="0" err="1" smtClean="0"/>
              <a:t>Cancelador</a:t>
            </a:r>
            <a:r>
              <a:rPr lang="en-US" dirty="0" smtClean="0"/>
              <a:t> de echo </a:t>
            </a:r>
            <a:r>
              <a:rPr lang="en-US" dirty="0" err="1" smtClean="0"/>
              <a:t>opcional</a:t>
            </a:r>
            <a:endParaRPr lang="en-US" dirty="0" smtClean="0"/>
          </a:p>
          <a:p>
            <a:pPr lvl="1"/>
            <a:r>
              <a:rPr lang="en-US" dirty="0" err="1" smtClean="0"/>
              <a:t>Estándar</a:t>
            </a:r>
            <a:r>
              <a:rPr lang="en-US" dirty="0" smtClean="0"/>
              <a:t> RJ14, FXO </a:t>
            </a:r>
            <a:r>
              <a:rPr lang="en-US" dirty="0" err="1" smtClean="0"/>
              <a:t>tiene</a:t>
            </a:r>
            <a:r>
              <a:rPr lang="en-US" dirty="0" smtClean="0"/>
              <a:t> 2 lines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puerto</a:t>
            </a:r>
            <a:endParaRPr lang="en-US" dirty="0" smtClean="0"/>
          </a:p>
          <a:p>
            <a:r>
              <a:rPr lang="en-US" dirty="0" smtClean="0"/>
              <a:t>B601</a:t>
            </a:r>
          </a:p>
          <a:p>
            <a:pPr lvl="1"/>
            <a:r>
              <a:rPr lang="en-US" dirty="0" smtClean="0"/>
              <a:t>B600 +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adyacente</a:t>
            </a:r>
            <a:r>
              <a:rPr lang="en-US" dirty="0" smtClean="0"/>
              <a:t> digital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puertot</a:t>
            </a:r>
            <a:r>
              <a:rPr lang="en-US" dirty="0" smtClean="0"/>
              <a:t> T1/E1/J1 +4 </a:t>
            </a:r>
            <a:r>
              <a:rPr lang="en-US" dirty="0" err="1" smtClean="0"/>
              <a:t>puertos</a:t>
            </a:r>
            <a:r>
              <a:rPr lang="en-US" dirty="0" smtClean="0"/>
              <a:t> FXO +1puerto FXS</a:t>
            </a:r>
          </a:p>
          <a:p>
            <a:pPr lvl="1"/>
            <a:r>
              <a:rPr lang="en-US" dirty="0" smtClean="0"/>
              <a:t>PCI and PCI Express</a:t>
            </a:r>
          </a:p>
          <a:p>
            <a:pPr lvl="1"/>
            <a:r>
              <a:rPr lang="en-US" dirty="0" err="1" smtClean="0"/>
              <a:t>Cancelador</a:t>
            </a:r>
            <a:r>
              <a:rPr lang="en-US" dirty="0" smtClean="0"/>
              <a:t> de eco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incluido</a:t>
            </a:r>
            <a:endParaRPr lang="en-US" dirty="0" smtClean="0"/>
          </a:p>
          <a:p>
            <a:pPr lvl="1"/>
            <a:r>
              <a:rPr lang="en-US" dirty="0" err="1" smtClean="0"/>
              <a:t>Estándar</a:t>
            </a:r>
            <a:r>
              <a:rPr lang="en-US" dirty="0" smtClean="0"/>
              <a:t> RJ48c </a:t>
            </a:r>
            <a:r>
              <a:rPr lang="en-US" dirty="0" err="1" smtClean="0"/>
              <a:t>para</a:t>
            </a:r>
            <a:r>
              <a:rPr lang="en-US" dirty="0" smtClean="0"/>
              <a:t> T1/E1/J1</a:t>
            </a:r>
          </a:p>
          <a:p>
            <a:pPr lvl="1"/>
            <a:r>
              <a:rPr lang="en-US" dirty="0" err="1" smtClean="0"/>
              <a:t>Estándar</a:t>
            </a:r>
            <a:r>
              <a:rPr lang="en-US" dirty="0" smtClean="0"/>
              <a:t> RJ14, FXO </a:t>
            </a:r>
            <a:r>
              <a:rPr lang="en-US" dirty="0" err="1" smtClean="0"/>
              <a:t>tiene</a:t>
            </a:r>
            <a:r>
              <a:rPr lang="en-US" dirty="0" smtClean="0"/>
              <a:t> 2 linear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puerto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970" y="1471840"/>
            <a:ext cx="33464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soy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Sangoma?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Sangoma?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colabora</a:t>
            </a:r>
            <a:r>
              <a:rPr lang="en-US" dirty="0" smtClean="0"/>
              <a:t> Sangoma con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Sangoma en la </a:t>
            </a:r>
            <a:r>
              <a:rPr lang="en-US" dirty="0" err="1" smtClean="0"/>
              <a:t>comunidad</a:t>
            </a:r>
            <a:r>
              <a:rPr lang="en-US" dirty="0" smtClean="0"/>
              <a:t> Asterisk.</a:t>
            </a:r>
          </a:p>
          <a:p>
            <a:r>
              <a:rPr lang="en-US" dirty="0" smtClean="0"/>
              <a:t>Sangoma en Latino America (OpenR2).</a:t>
            </a:r>
          </a:p>
          <a:p>
            <a:r>
              <a:rPr lang="en-US" dirty="0" smtClean="0"/>
              <a:t>Sangoma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FreeSWITCH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Soluciones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r>
              <a:rPr lang="en-US" dirty="0" smtClean="0"/>
              <a:t> (D-Series)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B700 – </a:t>
            </a:r>
            <a:r>
              <a:rPr lang="en-US" dirty="0" err="1" smtClean="0"/>
              <a:t>Todo</a:t>
            </a:r>
            <a:r>
              <a:rPr lang="en-US" dirty="0" smtClean="0"/>
              <a:t> en </a:t>
            </a:r>
            <a:r>
              <a:rPr lang="en-US" dirty="0" err="1" smtClean="0"/>
              <a:t>uno</a:t>
            </a:r>
            <a:r>
              <a:rPr lang="en-US" dirty="0" smtClean="0"/>
              <a:t> BRI, FXO </a:t>
            </a:r>
            <a:r>
              <a:rPr lang="en-US" dirty="0" err="1" smtClean="0"/>
              <a:t>y</a:t>
            </a:r>
            <a:r>
              <a:rPr lang="en-US" dirty="0" smtClean="0"/>
              <a:t> FXS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2755900"/>
            <a:ext cx="40417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42925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purtos</a:t>
            </a:r>
            <a:r>
              <a:rPr lang="en-US" dirty="0" smtClean="0"/>
              <a:t> BRI </a:t>
            </a:r>
            <a:r>
              <a:rPr lang="en-US" dirty="0" err="1" smtClean="0"/>
              <a:t>y</a:t>
            </a:r>
            <a:r>
              <a:rPr lang="en-US" dirty="0" smtClean="0"/>
              <a:t> 2 </a:t>
            </a:r>
            <a:r>
              <a:rPr lang="en-US" dirty="0" err="1" smtClean="0"/>
              <a:t>puertos</a:t>
            </a:r>
            <a:r>
              <a:rPr lang="en-US" dirty="0" smtClean="0"/>
              <a:t> FXO/FXS</a:t>
            </a:r>
          </a:p>
          <a:p>
            <a:r>
              <a:rPr lang="en-US" dirty="0" err="1" smtClean="0"/>
              <a:t>Módulos</a:t>
            </a:r>
            <a:r>
              <a:rPr lang="en-US" dirty="0" smtClean="0"/>
              <a:t> BRI </a:t>
            </a:r>
            <a:r>
              <a:rPr lang="en-US" dirty="0" err="1" smtClean="0"/>
              <a:t>soportan</a:t>
            </a:r>
            <a:r>
              <a:rPr lang="en-US" dirty="0" smtClean="0"/>
              <a:t> NT </a:t>
            </a:r>
            <a:r>
              <a:rPr lang="en-US" dirty="0" err="1" smtClean="0"/>
              <a:t>y</a:t>
            </a:r>
            <a:r>
              <a:rPr lang="en-US" dirty="0" smtClean="0"/>
              <a:t> TE </a:t>
            </a:r>
          </a:p>
          <a:p>
            <a:r>
              <a:rPr lang="en-US" dirty="0" err="1" smtClean="0"/>
              <a:t>Módulos</a:t>
            </a:r>
            <a:r>
              <a:rPr lang="en-US" dirty="0" smtClean="0"/>
              <a:t> </a:t>
            </a:r>
            <a:r>
              <a:rPr lang="en-US" dirty="0" err="1" smtClean="0"/>
              <a:t>estándar</a:t>
            </a:r>
            <a:r>
              <a:rPr lang="en-US" dirty="0" smtClean="0"/>
              <a:t> FXO/FXS</a:t>
            </a:r>
          </a:p>
          <a:p>
            <a:r>
              <a:rPr lang="en-US" dirty="0" smtClean="0"/>
              <a:t>PCI </a:t>
            </a:r>
            <a:r>
              <a:rPr lang="en-US" dirty="0" err="1" smtClean="0"/>
              <a:t>y</a:t>
            </a:r>
            <a:r>
              <a:rPr lang="en-US" dirty="0" smtClean="0"/>
              <a:t> PCI Express</a:t>
            </a:r>
          </a:p>
          <a:p>
            <a:r>
              <a:rPr lang="en-US" dirty="0" smtClean="0"/>
              <a:t>2U Form Factor, 187mm x 55mm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lineas</a:t>
            </a:r>
            <a:r>
              <a:rPr lang="en-US" dirty="0" smtClean="0"/>
              <a:t> BRI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puerto</a:t>
            </a:r>
            <a:r>
              <a:rPr lang="en-US" dirty="0" smtClean="0"/>
              <a:t> RJ-45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lineas</a:t>
            </a:r>
            <a:r>
              <a:rPr lang="en-US" dirty="0" smtClean="0"/>
              <a:t> </a:t>
            </a:r>
            <a:r>
              <a:rPr lang="en-US" dirty="0" err="1" smtClean="0"/>
              <a:t>analógicas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RJ-11</a:t>
            </a:r>
          </a:p>
          <a:p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requerida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FXS</a:t>
            </a:r>
          </a:p>
          <a:p>
            <a:r>
              <a:rPr lang="en-US" dirty="0" err="1" smtClean="0"/>
              <a:t>Cancelador</a:t>
            </a:r>
            <a:r>
              <a:rPr lang="en-US" dirty="0" smtClean="0"/>
              <a:t> de eco </a:t>
            </a:r>
            <a:r>
              <a:rPr lang="en-US" dirty="0" err="1" smtClean="0"/>
              <a:t>opcional</a:t>
            </a:r>
            <a:endParaRPr lang="en-US" dirty="0" smtClean="0"/>
          </a:p>
          <a:p>
            <a:r>
              <a:rPr lang="en-US" dirty="0" smtClean="0"/>
              <a:t>DIP switches </a:t>
            </a:r>
            <a:r>
              <a:rPr lang="en-US" dirty="0" err="1" smtClean="0"/>
              <a:t>controlan</a:t>
            </a:r>
            <a:r>
              <a:rPr lang="en-US" dirty="0" smtClean="0"/>
              <a:t> la </a:t>
            </a:r>
            <a:r>
              <a:rPr lang="en-US" dirty="0" err="1" smtClean="0"/>
              <a:t>resistencia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terminales</a:t>
            </a:r>
            <a:r>
              <a:rPr lang="en-US" dirty="0" smtClean="0"/>
              <a:t> BRI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garantía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UT100 – FXO USB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puertos</a:t>
            </a:r>
            <a:r>
              <a:rPr lang="en-US" dirty="0" smtClean="0"/>
              <a:t> FXO</a:t>
            </a:r>
          </a:p>
          <a:p>
            <a:r>
              <a:rPr lang="en-US" dirty="0" smtClean="0"/>
              <a:t>Interface USB 1.0</a:t>
            </a:r>
          </a:p>
          <a:p>
            <a:r>
              <a:rPr lang="en-US" dirty="0" err="1" smtClean="0"/>
              <a:t>Estandár</a:t>
            </a:r>
            <a:r>
              <a:rPr lang="en-US" dirty="0" smtClean="0"/>
              <a:t> RJ11</a:t>
            </a:r>
          </a:p>
          <a:p>
            <a:r>
              <a:rPr lang="en-US" dirty="0" err="1" smtClean="0"/>
              <a:t>Cancelación</a:t>
            </a:r>
            <a:r>
              <a:rPr lang="en-US" dirty="0" smtClean="0"/>
              <a:t> de eco </a:t>
            </a:r>
            <a:r>
              <a:rPr lang="en-US" dirty="0" err="1" smtClean="0"/>
              <a:t>por</a:t>
            </a:r>
            <a:r>
              <a:rPr lang="en-US" dirty="0" smtClean="0"/>
              <a:t> hardware </a:t>
            </a:r>
            <a:r>
              <a:rPr lang="en-US" dirty="0" err="1" smtClean="0"/>
              <a:t>y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garantía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Content Placeholder 6" descr="USB_FXO_Shot_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95825" y="1913628"/>
            <a:ext cx="4038600" cy="340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Sangoma en el software </a:t>
            </a:r>
            <a:r>
              <a:rPr lang="en-US" dirty="0" err="1" smtClean="0"/>
              <a:t>libre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err="1" smtClean="0"/>
              <a:t>Involucrados</a:t>
            </a:r>
            <a:r>
              <a:rPr lang="en-US" dirty="0" smtClean="0"/>
              <a:t> en software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1984</a:t>
            </a:r>
          </a:p>
          <a:p>
            <a:endParaRPr lang="en-US" dirty="0" smtClean="0"/>
          </a:p>
          <a:p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activo</a:t>
            </a:r>
            <a:r>
              <a:rPr lang="en-US" dirty="0" smtClean="0"/>
              <a:t> en multiples </a:t>
            </a:r>
            <a:r>
              <a:rPr lang="en-US" dirty="0" err="1" smtClean="0"/>
              <a:t>proyectos</a:t>
            </a:r>
            <a:r>
              <a:rPr lang="en-US" dirty="0" smtClean="0"/>
              <a:t> de software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Asterisk, </a:t>
            </a:r>
            <a:r>
              <a:rPr lang="en-US" dirty="0" err="1" smtClean="0"/>
              <a:t>FreeSWITCH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Yate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Sangoma en la </a:t>
            </a:r>
            <a:r>
              <a:rPr lang="en-US" dirty="0" err="1" smtClean="0"/>
              <a:t>Comunidad</a:t>
            </a:r>
            <a:r>
              <a:rPr lang="en-US" dirty="0" smtClean="0"/>
              <a:t> Asterisk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err="1" smtClean="0"/>
              <a:t>Integración</a:t>
            </a:r>
            <a:r>
              <a:rPr lang="en-US" dirty="0" smtClean="0"/>
              <a:t> </a:t>
            </a:r>
            <a:r>
              <a:rPr lang="en-US" dirty="0" err="1" smtClean="0"/>
              <a:t>nativa</a:t>
            </a:r>
            <a:r>
              <a:rPr lang="en-US" dirty="0" smtClean="0"/>
              <a:t> con DAHDI (</a:t>
            </a:r>
            <a:r>
              <a:rPr lang="en-US" dirty="0" err="1" smtClean="0"/>
              <a:t>Digium</a:t>
            </a:r>
            <a:r>
              <a:rPr lang="en-US" dirty="0" smtClean="0"/>
              <a:t> Asterisk Hardware Device Interface)</a:t>
            </a:r>
          </a:p>
          <a:p>
            <a:endParaRPr lang="en-US" dirty="0" smtClean="0"/>
          </a:p>
          <a:p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pasivo</a:t>
            </a:r>
            <a:r>
              <a:rPr lang="en-US" dirty="0" smtClean="0"/>
              <a:t> de </a:t>
            </a:r>
            <a:r>
              <a:rPr lang="en-US" dirty="0" err="1" smtClean="0"/>
              <a:t>lineas</a:t>
            </a:r>
            <a:r>
              <a:rPr lang="en-US" dirty="0" smtClean="0"/>
              <a:t> PRI</a:t>
            </a:r>
          </a:p>
          <a:p>
            <a:endParaRPr lang="en-US" dirty="0" smtClean="0"/>
          </a:p>
          <a:p>
            <a:r>
              <a:rPr lang="en-US" dirty="0" smtClean="0"/>
              <a:t>AGI </a:t>
            </a:r>
            <a:r>
              <a:rPr lang="en-US" dirty="0" err="1" smtClean="0"/>
              <a:t>asíncrono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Módulo</a:t>
            </a:r>
            <a:r>
              <a:rPr lang="en-US" dirty="0" smtClean="0"/>
              <a:t> multi-codec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transcoding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Sangoma en LATAM – OpenR2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Sangoma </a:t>
            </a:r>
            <a:r>
              <a:rPr lang="en-US" dirty="0" err="1" smtClean="0"/>
              <a:t>buscaba</a:t>
            </a:r>
            <a:r>
              <a:rPr lang="en-US" dirty="0" smtClean="0"/>
              <a:t> </a:t>
            </a:r>
            <a:r>
              <a:rPr lang="en-US" dirty="0" err="1" smtClean="0"/>
              <a:t>solucionar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 de MFC-R2 </a:t>
            </a:r>
            <a:r>
              <a:rPr lang="en-US" dirty="0" err="1" smtClean="0"/>
              <a:t>para</a:t>
            </a:r>
            <a:r>
              <a:rPr lang="en-US" dirty="0" smtClean="0"/>
              <a:t> LATAM</a:t>
            </a:r>
          </a:p>
          <a:p>
            <a:endParaRPr lang="en-US" dirty="0" smtClean="0"/>
          </a:p>
          <a:p>
            <a:r>
              <a:rPr lang="en-US" dirty="0" smtClean="0"/>
              <a:t>Doug </a:t>
            </a:r>
            <a:r>
              <a:rPr lang="en-US" dirty="0" err="1" smtClean="0"/>
              <a:t>Vilim</a:t>
            </a:r>
            <a:r>
              <a:rPr lang="en-US" dirty="0" smtClean="0"/>
              <a:t> de Sangoma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Octavio</a:t>
            </a:r>
            <a:r>
              <a:rPr lang="en-US" dirty="0" smtClean="0"/>
              <a:t> Ruiz de </a:t>
            </a:r>
            <a:r>
              <a:rPr lang="en-US" dirty="0" err="1" smtClean="0"/>
              <a:t>Neocenter</a:t>
            </a:r>
            <a:r>
              <a:rPr lang="en-US" dirty="0" smtClean="0"/>
              <a:t> me </a:t>
            </a:r>
            <a:r>
              <a:rPr lang="en-US" dirty="0" err="1" smtClean="0"/>
              <a:t>búscaron</a:t>
            </a:r>
            <a:r>
              <a:rPr lang="en-US" dirty="0" smtClean="0"/>
              <a:t> al saber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escribiendo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librería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de R2</a:t>
            </a:r>
          </a:p>
          <a:p>
            <a:endParaRPr lang="en-US" dirty="0" smtClean="0"/>
          </a:p>
          <a:p>
            <a:r>
              <a:rPr lang="en-US" dirty="0" smtClean="0"/>
              <a:t>Sangoma </a:t>
            </a:r>
            <a:r>
              <a:rPr lang="en-US" dirty="0" err="1" smtClean="0"/>
              <a:t>patrocinó</a:t>
            </a:r>
            <a:r>
              <a:rPr lang="en-US" dirty="0" smtClean="0"/>
              <a:t> el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inicios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finalización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OpenR2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Finalmente</a:t>
            </a:r>
            <a:r>
              <a:rPr lang="en-US" dirty="0" smtClean="0"/>
              <a:t> MFC-R2 </a:t>
            </a:r>
            <a:r>
              <a:rPr lang="en-US" dirty="0" err="1" smtClean="0"/>
              <a:t>sólido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roca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Integrado</a:t>
            </a:r>
            <a:r>
              <a:rPr lang="en-US" dirty="0" smtClean="0"/>
              <a:t> </a:t>
            </a:r>
            <a:r>
              <a:rPr lang="en-US" dirty="0" err="1" smtClean="0"/>
              <a:t>nativamente</a:t>
            </a:r>
            <a:r>
              <a:rPr lang="en-US" dirty="0" smtClean="0"/>
              <a:t> en Asterisk </a:t>
            </a:r>
            <a:r>
              <a:rPr lang="en-US" dirty="0" err="1" smtClean="0"/>
              <a:t>desde</a:t>
            </a:r>
            <a:r>
              <a:rPr lang="en-US" dirty="0" smtClean="0"/>
              <a:t> 1.6.2</a:t>
            </a:r>
          </a:p>
          <a:p>
            <a:endParaRPr lang="en-US" dirty="0" smtClean="0"/>
          </a:p>
          <a:p>
            <a:r>
              <a:rPr lang="en-US" dirty="0" err="1" smtClean="0"/>
              <a:t>Integrado</a:t>
            </a:r>
            <a:r>
              <a:rPr lang="en-US" dirty="0" smtClean="0"/>
              <a:t> </a:t>
            </a:r>
            <a:r>
              <a:rPr lang="en-US" dirty="0" err="1" smtClean="0"/>
              <a:t>nativamente</a:t>
            </a:r>
            <a:r>
              <a:rPr lang="en-US" dirty="0" smtClean="0"/>
              <a:t> en </a:t>
            </a:r>
            <a:r>
              <a:rPr lang="en-US" dirty="0" err="1" smtClean="0"/>
              <a:t>FreeSWITCH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soportadas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www.libopenr2.org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Sangoma en la </a:t>
            </a:r>
            <a:r>
              <a:rPr lang="en-US" dirty="0" err="1" smtClean="0"/>
              <a:t>Comunidad</a:t>
            </a:r>
            <a:r>
              <a:rPr lang="en-US" dirty="0" smtClean="0"/>
              <a:t> </a:t>
            </a:r>
            <a:r>
              <a:rPr lang="en-US" dirty="0" err="1" smtClean="0"/>
              <a:t>FreeSWITCH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FreeSWITCH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soft-switch open source </a:t>
            </a:r>
            <a:r>
              <a:rPr lang="en-US" dirty="0" err="1" smtClean="0"/>
              <a:t>iniciado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“</a:t>
            </a:r>
            <a:r>
              <a:rPr lang="en-US" dirty="0" err="1" smtClean="0"/>
              <a:t>mejor</a:t>
            </a:r>
            <a:r>
              <a:rPr lang="en-US" dirty="0" smtClean="0"/>
              <a:t> Asterisk”.</a:t>
            </a:r>
          </a:p>
          <a:p>
            <a:endParaRPr lang="en-US" dirty="0" smtClean="0"/>
          </a:p>
          <a:p>
            <a:r>
              <a:rPr lang="en-US" dirty="0" smtClean="0"/>
              <a:t>Sangoma </a:t>
            </a:r>
            <a:r>
              <a:rPr lang="en-US" dirty="0" err="1" smtClean="0"/>
              <a:t>patrocinó</a:t>
            </a:r>
            <a:r>
              <a:rPr lang="en-US" dirty="0" smtClean="0"/>
              <a:t> el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inicios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el </a:t>
            </a:r>
            <a:r>
              <a:rPr lang="en-US" dirty="0" err="1" smtClean="0"/>
              <a:t>momento</a:t>
            </a:r>
            <a:r>
              <a:rPr lang="en-US" dirty="0" smtClean="0"/>
              <a:t> continua </a:t>
            </a:r>
            <a:r>
              <a:rPr lang="en-US" dirty="0" err="1" smtClean="0"/>
              <a:t>haciendolo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desarrolladores</a:t>
            </a:r>
            <a:r>
              <a:rPr lang="en-US" dirty="0" smtClean="0"/>
              <a:t> de Sangoma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dirty="0" err="1" smtClean="0"/>
              <a:t>diariamente</a:t>
            </a:r>
            <a:r>
              <a:rPr lang="en-US" dirty="0" smtClean="0"/>
              <a:t> con los </a:t>
            </a:r>
            <a:r>
              <a:rPr lang="en-US" dirty="0" err="1" smtClean="0"/>
              <a:t>desarrolladores</a:t>
            </a:r>
            <a:r>
              <a:rPr lang="en-US" dirty="0" smtClean="0"/>
              <a:t> de </a:t>
            </a:r>
            <a:r>
              <a:rPr lang="en-US" dirty="0" err="1" smtClean="0"/>
              <a:t>FreeSWITCH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Contribuciones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al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FreeTDM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multi codec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FreeTDM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Proyecto</a:t>
            </a:r>
            <a:r>
              <a:rPr lang="en-US" dirty="0" smtClean="0"/>
              <a:t> open source del </a:t>
            </a:r>
            <a:r>
              <a:rPr lang="en-US" dirty="0" err="1" smtClean="0"/>
              <a:t>cual</a:t>
            </a:r>
            <a:r>
              <a:rPr lang="en-US" dirty="0" smtClean="0"/>
              <a:t> Sangoma </a:t>
            </a:r>
            <a:r>
              <a:rPr lang="en-US" dirty="0" err="1" smtClean="0"/>
              <a:t>es</a:t>
            </a:r>
            <a:r>
              <a:rPr lang="en-US" dirty="0" smtClean="0"/>
              <a:t> el actual </a:t>
            </a:r>
            <a:r>
              <a:rPr lang="en-US" dirty="0" err="1" smtClean="0"/>
              <a:t>desarrollador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Provee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API </a:t>
            </a:r>
            <a:r>
              <a:rPr lang="en-US" dirty="0" err="1" smtClean="0"/>
              <a:t>unificada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protocolos</a:t>
            </a:r>
            <a:r>
              <a:rPr lang="en-US" dirty="0" smtClean="0"/>
              <a:t> de </a:t>
            </a:r>
            <a:r>
              <a:rPr lang="en-US" dirty="0" err="1" smtClean="0"/>
              <a:t>señalización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ISDN PRI, BRI, SS7 </a:t>
            </a:r>
            <a:r>
              <a:rPr lang="en-US" dirty="0" err="1" smtClean="0"/>
              <a:t>y</a:t>
            </a:r>
            <a:r>
              <a:rPr lang="en-US" dirty="0" smtClean="0"/>
              <a:t> MFC-R2</a:t>
            </a:r>
          </a:p>
          <a:p>
            <a:endParaRPr lang="en-US" dirty="0" smtClean="0"/>
          </a:p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pasivo</a:t>
            </a:r>
            <a:r>
              <a:rPr lang="en-US" dirty="0" smtClean="0"/>
              <a:t> de </a:t>
            </a:r>
            <a:r>
              <a:rPr lang="en-US" dirty="0" err="1" smtClean="0"/>
              <a:t>lineas</a:t>
            </a:r>
            <a:r>
              <a:rPr lang="en-US" dirty="0" smtClean="0"/>
              <a:t> PRI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Sangoma Media Gateway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Proyecto</a:t>
            </a:r>
            <a:r>
              <a:rPr lang="en-US" dirty="0" smtClean="0"/>
              <a:t> open source </a:t>
            </a:r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FreeSWITCH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Provee</a:t>
            </a:r>
            <a:r>
              <a:rPr lang="en-US" dirty="0" smtClean="0"/>
              <a:t> un gateway SIP-TDM.</a:t>
            </a:r>
          </a:p>
          <a:p>
            <a:endParaRPr lang="en-US" dirty="0" smtClean="0"/>
          </a:p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ISDN PRI, BRI, SS7 </a:t>
            </a:r>
            <a:r>
              <a:rPr lang="en-US" dirty="0" err="1" smtClean="0"/>
              <a:t>y</a:t>
            </a:r>
            <a:r>
              <a:rPr lang="en-US" dirty="0" smtClean="0"/>
              <a:t> MFC-R2</a:t>
            </a:r>
          </a:p>
          <a:p>
            <a:endParaRPr lang="en-US" dirty="0" smtClean="0"/>
          </a:p>
          <a:p>
            <a:r>
              <a:rPr lang="en-US" dirty="0" err="1" smtClean="0"/>
              <a:t>Conectividad</a:t>
            </a:r>
            <a:r>
              <a:rPr lang="en-US" dirty="0" smtClean="0"/>
              <a:t> con Asterisk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PBX a </a:t>
            </a:r>
            <a:r>
              <a:rPr lang="en-US" dirty="0" err="1" smtClean="0"/>
              <a:t>través</a:t>
            </a:r>
            <a:r>
              <a:rPr lang="en-US" dirty="0" smtClean="0"/>
              <a:t> de SIP</a:t>
            </a:r>
          </a:p>
          <a:p>
            <a:endParaRPr lang="en-US" dirty="0" smtClean="0"/>
          </a:p>
          <a:p>
            <a:r>
              <a:rPr lang="en-US" dirty="0" smtClean="0"/>
              <a:t>GUI </a:t>
            </a:r>
            <a:r>
              <a:rPr lang="en-US" dirty="0" err="1" smtClean="0"/>
              <a:t>completa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configuración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mantenimiento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Sangoma Media Gateway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 GUI se </a:t>
            </a:r>
            <a:r>
              <a:rPr lang="en-US" dirty="0" err="1" smtClean="0"/>
              <a:t>encuentra</a:t>
            </a:r>
            <a:r>
              <a:rPr lang="en-US" dirty="0" smtClean="0"/>
              <a:t> en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integración</a:t>
            </a:r>
            <a:r>
              <a:rPr lang="en-US" dirty="0" smtClean="0"/>
              <a:t> con </a:t>
            </a:r>
            <a:r>
              <a:rPr lang="en-US" dirty="0" err="1" smtClean="0"/>
              <a:t>FreePBX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Ingeniero</a:t>
            </a:r>
            <a:r>
              <a:rPr lang="en-US" dirty="0" smtClean="0"/>
              <a:t> de la Universidad de Guadalajara, México, </a:t>
            </a:r>
            <a:r>
              <a:rPr lang="en-US" dirty="0" err="1" smtClean="0"/>
              <a:t>egresado</a:t>
            </a:r>
            <a:r>
              <a:rPr lang="en-US" dirty="0" smtClean="0"/>
              <a:t> en el 2005.</a:t>
            </a:r>
          </a:p>
          <a:p>
            <a:endParaRPr lang="en-US" dirty="0" smtClean="0"/>
          </a:p>
          <a:p>
            <a:r>
              <a:rPr lang="en-US" dirty="0" smtClean="0"/>
              <a:t>Code monkey </a:t>
            </a:r>
            <a:r>
              <a:rPr lang="en-US" dirty="0" err="1" smtClean="0"/>
              <a:t>y</a:t>
            </a:r>
            <a:r>
              <a:rPr lang="en-US" dirty="0" smtClean="0"/>
              <a:t> geek de Asterisk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6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Escribí</a:t>
            </a:r>
            <a:r>
              <a:rPr lang="en-US" dirty="0" smtClean="0"/>
              <a:t> la </a:t>
            </a:r>
            <a:r>
              <a:rPr lang="en-US" dirty="0" err="1" smtClean="0"/>
              <a:t>biblioteca</a:t>
            </a:r>
            <a:r>
              <a:rPr lang="en-US" dirty="0" smtClean="0"/>
              <a:t> openr2 en el 2008 con la </a:t>
            </a:r>
            <a:r>
              <a:rPr lang="en-US" dirty="0" err="1" smtClean="0"/>
              <a:t>ayuda</a:t>
            </a:r>
            <a:r>
              <a:rPr lang="en-US" dirty="0" smtClean="0"/>
              <a:t> de Sangoma.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soy?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D-Series </a:t>
            </a:r>
            <a:r>
              <a:rPr lang="en-US" dirty="0" err="1" smtClean="0"/>
              <a:t>Transcoding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Sangoma D100</a:t>
            </a:r>
          </a:p>
          <a:p>
            <a:r>
              <a:rPr lang="en-US" dirty="0" smtClean="0"/>
              <a:t>Sangoma D500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distribuci</a:t>
            </a:r>
            <a:r>
              <a:rPr lang="en-US" dirty="0" err="1" smtClean="0"/>
              <a:t>ón</a:t>
            </a:r>
            <a:r>
              <a:rPr lang="en-US" dirty="0" smtClean="0"/>
              <a:t> de los </a:t>
            </a:r>
            <a:r>
              <a:rPr lang="en-US" dirty="0" err="1" smtClean="0"/>
              <a:t>servicios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r>
              <a:rPr lang="en-US" dirty="0" smtClean="0"/>
              <a:t> (open source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supuesto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transcoding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 charset="0"/>
                <a:cs typeface="Arial" charset="0"/>
              </a:rPr>
              <a:t>Para </a:t>
            </a:r>
            <a:r>
              <a:rPr lang="en-CA" dirty="0" err="1" smtClean="0">
                <a:latin typeface="Arial" charset="0"/>
                <a:cs typeface="Arial" charset="0"/>
              </a:rPr>
              <a:t>ahorrar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ancho</a:t>
            </a:r>
            <a:r>
              <a:rPr lang="en-CA" dirty="0" smtClean="0">
                <a:latin typeface="Arial" charset="0"/>
                <a:cs typeface="Arial" charset="0"/>
              </a:rPr>
              <a:t> de </a:t>
            </a:r>
            <a:r>
              <a:rPr lang="en-CA" dirty="0" err="1" smtClean="0">
                <a:latin typeface="Arial" charset="0"/>
                <a:cs typeface="Arial" charset="0"/>
              </a:rPr>
              <a:t>banda</a:t>
            </a:r>
            <a:r>
              <a:rPr lang="en-CA" dirty="0" smtClean="0">
                <a:latin typeface="Arial" charset="0"/>
                <a:cs typeface="Arial" charset="0"/>
              </a:rPr>
              <a:t> la </a:t>
            </a:r>
            <a:r>
              <a:rPr lang="en-CA" dirty="0" err="1" smtClean="0">
                <a:latin typeface="Arial" charset="0"/>
                <a:cs typeface="Arial" charset="0"/>
              </a:rPr>
              <a:t>voz</a:t>
            </a:r>
            <a:r>
              <a:rPr lang="en-CA" dirty="0" smtClean="0">
                <a:latin typeface="Arial" charset="0"/>
                <a:cs typeface="Arial" charset="0"/>
              </a:rPr>
              <a:t> se </a:t>
            </a:r>
            <a:r>
              <a:rPr lang="en-CA" dirty="0" err="1" smtClean="0">
                <a:latin typeface="Arial" charset="0"/>
                <a:cs typeface="Arial" charset="0"/>
              </a:rPr>
              <a:t>comprime</a:t>
            </a:r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smtClean="0">
                <a:latin typeface="Arial" charset="0"/>
                <a:cs typeface="Arial" charset="0"/>
              </a:rPr>
              <a:t>El </a:t>
            </a:r>
            <a:r>
              <a:rPr lang="en-CA" dirty="0" err="1" smtClean="0">
                <a:latin typeface="Arial" charset="0"/>
                <a:cs typeface="Arial" charset="0"/>
              </a:rPr>
              <a:t>proceso</a:t>
            </a:r>
            <a:r>
              <a:rPr lang="en-CA" dirty="0" smtClean="0">
                <a:latin typeface="Arial" charset="0"/>
                <a:cs typeface="Arial" charset="0"/>
              </a:rPr>
              <a:t> de </a:t>
            </a:r>
            <a:r>
              <a:rPr lang="en-CA" dirty="0" err="1" smtClean="0">
                <a:latin typeface="Arial" charset="0"/>
                <a:cs typeface="Arial" charset="0"/>
              </a:rPr>
              <a:t>compresi</a:t>
            </a:r>
            <a:r>
              <a:rPr lang="en-CA" dirty="0" err="1" smtClean="0">
                <a:latin typeface="Arial" charset="0"/>
                <a:cs typeface="Arial" charset="0"/>
              </a:rPr>
              <a:t>ón</a:t>
            </a:r>
            <a:r>
              <a:rPr lang="en-CA" dirty="0" smtClean="0">
                <a:latin typeface="Arial" charset="0"/>
                <a:cs typeface="Arial" charset="0"/>
              </a:rPr>
              <a:t> lo </a:t>
            </a:r>
            <a:r>
              <a:rPr lang="en-CA" dirty="0" err="1" smtClean="0">
                <a:latin typeface="Arial" charset="0"/>
                <a:cs typeface="Arial" charset="0"/>
              </a:rPr>
              <a:t>determina</a:t>
            </a:r>
            <a:r>
              <a:rPr lang="en-CA" dirty="0" smtClean="0">
                <a:latin typeface="Arial" charset="0"/>
                <a:cs typeface="Arial" charset="0"/>
              </a:rPr>
              <a:t> el</a:t>
            </a:r>
            <a:r>
              <a:rPr lang="en-CA" dirty="0" smtClean="0">
                <a:latin typeface="Arial" charset="0"/>
                <a:cs typeface="Arial" charset="0"/>
              </a:rPr>
              <a:t> CODEC</a:t>
            </a:r>
          </a:p>
          <a:p>
            <a:pPr lvl="1"/>
            <a:r>
              <a:rPr lang="en-CA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CO</a:t>
            </a:r>
            <a:r>
              <a:rPr lang="en-CA" dirty="0" err="1">
                <a:latin typeface="Arial" charset="0"/>
                <a:cs typeface="Arial" charset="0"/>
              </a:rPr>
              <a:t>ders</a:t>
            </a:r>
            <a:r>
              <a:rPr lang="en-CA" dirty="0">
                <a:latin typeface="Arial" charset="0"/>
                <a:cs typeface="Arial" charset="0"/>
              </a:rPr>
              <a:t> – </a:t>
            </a:r>
            <a:r>
              <a:rPr lang="en-CA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DEC</a:t>
            </a:r>
            <a:r>
              <a:rPr lang="en-CA" dirty="0" err="1">
                <a:latin typeface="Arial" charset="0"/>
                <a:cs typeface="Arial" charset="0"/>
              </a:rPr>
              <a:t>oders</a:t>
            </a:r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smtClean="0">
                <a:latin typeface="Arial" charset="0"/>
                <a:cs typeface="Arial" charset="0"/>
              </a:rPr>
              <a:t>Los </a:t>
            </a:r>
            <a:r>
              <a:rPr lang="en-CA" dirty="0" err="1" smtClean="0">
                <a:latin typeface="Arial" charset="0"/>
                <a:cs typeface="Arial" charset="0"/>
              </a:rPr>
              <a:t>codecs</a:t>
            </a:r>
            <a:r>
              <a:rPr lang="en-CA" dirty="0" smtClean="0">
                <a:latin typeface="Arial" charset="0"/>
                <a:cs typeface="Arial" charset="0"/>
              </a:rPr>
              <a:t> son </a:t>
            </a:r>
            <a:r>
              <a:rPr lang="en-CA" dirty="0" err="1" smtClean="0">
                <a:latin typeface="Arial" charset="0"/>
                <a:cs typeface="Arial" charset="0"/>
              </a:rPr>
              <a:t>algoritmos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para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comprimir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las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señales</a:t>
            </a:r>
            <a:r>
              <a:rPr lang="en-CA" dirty="0" smtClean="0">
                <a:latin typeface="Arial" charset="0"/>
                <a:cs typeface="Arial" charset="0"/>
              </a:rPr>
              <a:t> de </a:t>
            </a:r>
            <a:r>
              <a:rPr lang="en-CA" dirty="0" err="1" smtClean="0">
                <a:latin typeface="Arial" charset="0"/>
                <a:cs typeface="Arial" charset="0"/>
              </a:rPr>
              <a:t>voz</a:t>
            </a:r>
            <a:endParaRPr lang="en-CA" dirty="0" smtClean="0">
              <a:latin typeface="Arial" charset="0"/>
              <a:cs typeface="Arial" charset="0"/>
            </a:endParaRPr>
          </a:p>
          <a:p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err="1" smtClean="0">
                <a:latin typeface="Arial" charset="0"/>
                <a:cs typeface="Arial" charset="0"/>
              </a:rPr>
              <a:t>Algunas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veces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llamado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>
                <a:latin typeface="Arial" charset="0"/>
                <a:cs typeface="Arial" charset="0"/>
              </a:rPr>
              <a:t>Vocoding</a:t>
            </a:r>
            <a:endParaRPr lang="en-CA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Codecs</a:t>
            </a:r>
            <a:r>
              <a:rPr lang="en-US" dirty="0" smtClean="0"/>
              <a:t> de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 smtClean="0">
                <a:latin typeface="Arial" charset="0"/>
                <a:cs typeface="Arial" charset="0"/>
              </a:rPr>
              <a:t>Existen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muchos</a:t>
            </a:r>
            <a:endParaRPr lang="en-CA" dirty="0" smtClean="0">
              <a:latin typeface="Arial" charset="0"/>
              <a:cs typeface="Arial" charset="0"/>
            </a:endParaRPr>
          </a:p>
          <a:p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smtClean="0">
                <a:latin typeface="Arial" charset="0"/>
                <a:cs typeface="Arial" charset="0"/>
              </a:rPr>
              <a:t>Los </a:t>
            </a:r>
            <a:r>
              <a:rPr lang="en-CA" dirty="0" err="1" smtClean="0">
                <a:latin typeface="Arial" charset="0"/>
                <a:cs typeface="Arial" charset="0"/>
              </a:rPr>
              <a:t>mas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usados</a:t>
            </a:r>
            <a:r>
              <a:rPr lang="en-CA" dirty="0" smtClean="0">
                <a:latin typeface="Arial" charset="0"/>
                <a:cs typeface="Arial" charset="0"/>
              </a:rPr>
              <a:t> en TDM </a:t>
            </a:r>
            <a:r>
              <a:rPr lang="en-CA" dirty="0" err="1" smtClean="0">
                <a:latin typeface="Arial" charset="0"/>
                <a:cs typeface="Arial" charset="0"/>
              </a:rPr>
              <a:t>y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VoIP</a:t>
            </a:r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G.711 (</a:t>
            </a:r>
            <a:r>
              <a:rPr lang="en-CA" dirty="0" err="1" smtClean="0">
                <a:latin typeface="Arial" charset="0"/>
                <a:cs typeface="Arial" charset="0"/>
              </a:rPr>
              <a:t>ulaw,alaw</a:t>
            </a:r>
            <a:r>
              <a:rPr lang="en-CA" dirty="0" smtClean="0">
                <a:latin typeface="Arial" charset="0"/>
                <a:cs typeface="Arial" charset="0"/>
              </a:rPr>
              <a:t>), G.729</a:t>
            </a:r>
          </a:p>
          <a:p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smtClean="0">
                <a:latin typeface="Arial" charset="0"/>
                <a:cs typeface="Arial" charset="0"/>
              </a:rPr>
              <a:t>Los </a:t>
            </a:r>
            <a:r>
              <a:rPr lang="en-CA" dirty="0" err="1" smtClean="0">
                <a:latin typeface="Arial" charset="0"/>
                <a:cs typeface="Arial" charset="0"/>
              </a:rPr>
              <a:t>mas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usados</a:t>
            </a:r>
            <a:r>
              <a:rPr lang="en-CA" dirty="0" smtClean="0">
                <a:latin typeface="Arial" charset="0"/>
                <a:cs typeface="Arial" charset="0"/>
              </a:rPr>
              <a:t> en </a:t>
            </a:r>
            <a:r>
              <a:rPr lang="en-CA" dirty="0" err="1" smtClean="0">
                <a:latin typeface="Arial" charset="0"/>
                <a:cs typeface="Arial" charset="0"/>
              </a:rPr>
              <a:t>aplicaciones</a:t>
            </a:r>
            <a:r>
              <a:rPr lang="en-CA" dirty="0" smtClean="0">
                <a:latin typeface="Arial" charset="0"/>
                <a:cs typeface="Arial" charset="0"/>
              </a:rPr>
              <a:t> Wireless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ARM, GSM</a:t>
            </a:r>
          </a:p>
          <a:p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err="1" smtClean="0">
                <a:latin typeface="Arial" charset="0"/>
                <a:cs typeface="Arial" charset="0"/>
              </a:rPr>
              <a:t>Codecs</a:t>
            </a:r>
            <a:r>
              <a:rPr lang="en-CA" dirty="0" smtClean="0">
                <a:latin typeface="Arial" charset="0"/>
                <a:cs typeface="Arial" charset="0"/>
              </a:rPr>
              <a:t> de </a:t>
            </a:r>
            <a:r>
              <a:rPr lang="en-CA" dirty="0" err="1" smtClean="0">
                <a:latin typeface="Arial" charset="0"/>
                <a:cs typeface="Arial" charset="0"/>
              </a:rPr>
              <a:t>alta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definici</a:t>
            </a:r>
            <a:r>
              <a:rPr lang="en-CA" dirty="0" err="1" smtClean="0">
                <a:latin typeface="Arial" charset="0"/>
                <a:cs typeface="Arial" charset="0"/>
              </a:rPr>
              <a:t>ón</a:t>
            </a:r>
            <a:r>
              <a:rPr lang="en-CA" dirty="0" smtClean="0">
                <a:latin typeface="Arial" charset="0"/>
                <a:cs typeface="Arial" charset="0"/>
              </a:rPr>
              <a:t> (HD)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G722, G722.1 (Siren de </a:t>
            </a:r>
            <a:r>
              <a:rPr lang="en-CA" dirty="0" err="1" smtClean="0">
                <a:latin typeface="Arial" charset="0"/>
                <a:cs typeface="Arial" charset="0"/>
              </a:rPr>
              <a:t>Polycom</a:t>
            </a:r>
            <a:r>
              <a:rPr lang="en-CA" dirty="0" smtClean="0">
                <a:latin typeface="Arial" charset="0"/>
                <a:cs typeface="Arial" charset="0"/>
              </a:rPr>
              <a:t>)</a:t>
            </a:r>
            <a:endParaRPr lang="en-CA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Establecimiento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Llamada</a:t>
            </a:r>
            <a:r>
              <a:rPr lang="en-US" dirty="0" smtClean="0"/>
              <a:t> </a:t>
            </a:r>
            <a:r>
              <a:rPr lang="en-US" dirty="0" err="1" smtClean="0"/>
              <a:t>VoIP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Los </a:t>
            </a:r>
            <a:r>
              <a:rPr lang="en-CA" dirty="0" err="1" smtClean="0">
                <a:latin typeface="Arial" charset="0"/>
                <a:cs typeface="Arial" charset="0"/>
              </a:rPr>
              <a:t>nodos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muestran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sus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codecs</a:t>
            </a:r>
            <a:r>
              <a:rPr lang="en-CA" dirty="0" smtClean="0">
                <a:latin typeface="Arial" charset="0"/>
                <a:cs typeface="Arial" charset="0"/>
              </a:rPr>
              <a:t> al </a:t>
            </a:r>
            <a:r>
              <a:rPr lang="en-CA" dirty="0" err="1" smtClean="0">
                <a:latin typeface="Arial" charset="0"/>
                <a:cs typeface="Arial" charset="0"/>
              </a:rPr>
              <a:t>iniciar</a:t>
            </a:r>
            <a:r>
              <a:rPr lang="en-CA" dirty="0" smtClean="0">
                <a:latin typeface="Arial" charset="0"/>
                <a:cs typeface="Arial" charset="0"/>
              </a:rPr>
              <a:t> la </a:t>
            </a:r>
            <a:r>
              <a:rPr lang="en-CA" dirty="0" err="1" smtClean="0">
                <a:latin typeface="Arial" charset="0"/>
                <a:cs typeface="Arial" charset="0"/>
              </a:rPr>
              <a:t>llamada</a:t>
            </a:r>
            <a:r>
              <a:rPr lang="en-CA" dirty="0" smtClean="0">
                <a:latin typeface="Arial" charset="0"/>
                <a:cs typeface="Arial" charset="0"/>
              </a:rPr>
              <a:t> (</a:t>
            </a:r>
            <a:r>
              <a:rPr lang="en-CA" dirty="0" err="1" smtClean="0">
                <a:latin typeface="Arial" charset="0"/>
                <a:cs typeface="Arial" charset="0"/>
              </a:rPr>
              <a:t>como</a:t>
            </a:r>
            <a:r>
              <a:rPr lang="en-CA" dirty="0" smtClean="0">
                <a:latin typeface="Arial" charset="0"/>
                <a:cs typeface="Arial" charset="0"/>
              </a:rPr>
              <a:t> SIP </a:t>
            </a:r>
            <a:r>
              <a:rPr lang="en-CA" dirty="0" err="1" smtClean="0">
                <a:latin typeface="Arial" charset="0"/>
                <a:cs typeface="Arial" charset="0"/>
              </a:rPr>
              <a:t>usa</a:t>
            </a:r>
            <a:r>
              <a:rPr lang="en-CA" dirty="0" smtClean="0">
                <a:latin typeface="Arial" charset="0"/>
                <a:cs typeface="Arial" charset="0"/>
              </a:rPr>
              <a:t> SDP)</a:t>
            </a:r>
            <a:endParaRPr lang="en-CA" dirty="0">
              <a:latin typeface="Arial" charset="0"/>
              <a:cs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43050" y="3114675"/>
            <a:ext cx="2343150" cy="1009650"/>
          </a:xfrm>
          <a:prstGeom prst="wedgeRoundRectCallout">
            <a:avLst>
              <a:gd name="adj1" fmla="val -21308"/>
              <a:gd name="adj2" fmla="val 1206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estoy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llamando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puedo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2724150"/>
            <a:ext cx="2247900" cy="1152525"/>
          </a:xfrm>
          <a:prstGeom prst="wedgeRoundRectCallout">
            <a:avLst>
              <a:gd name="adj1" fmla="val -2350"/>
              <a:gd name="adj2" fmla="val 1192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G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711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G.729</a:t>
            </a:r>
            <a:endParaRPr lang="en-CA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Usemos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62250" y="5057775"/>
            <a:ext cx="36576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284663" y="49149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800350" y="5267325"/>
            <a:ext cx="3562350" cy="428625"/>
          </a:xfrm>
          <a:prstGeom prst="leftRightArrow">
            <a:avLst>
              <a:gd name="adj1" fmla="val 45556"/>
              <a:gd name="adj2" fmla="val 8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Voz</a:t>
            </a:r>
            <a:endParaRPr lang="en-CA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30638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30638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Establecimiento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Llamada</a:t>
            </a:r>
            <a:r>
              <a:rPr lang="en-US" dirty="0" smtClean="0"/>
              <a:t> </a:t>
            </a:r>
            <a:r>
              <a:rPr lang="en-US" dirty="0" err="1" smtClean="0"/>
              <a:t>VoIP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Si no hay codec </a:t>
            </a:r>
            <a:r>
              <a:rPr lang="en-CA" dirty="0" err="1" smtClean="0">
                <a:latin typeface="Arial" charset="0"/>
                <a:cs typeface="Arial" charset="0"/>
              </a:rPr>
              <a:t>com</a:t>
            </a:r>
            <a:r>
              <a:rPr lang="en-CA" dirty="0" err="1" smtClean="0">
                <a:latin typeface="Arial" charset="0"/>
                <a:cs typeface="Arial" charset="0"/>
              </a:rPr>
              <a:t>ún</a:t>
            </a:r>
            <a:r>
              <a:rPr lang="en-CA" dirty="0" smtClean="0">
                <a:latin typeface="Arial" charset="0"/>
                <a:cs typeface="Arial" charset="0"/>
              </a:rPr>
              <a:t>, </a:t>
            </a:r>
            <a:r>
              <a:rPr lang="en-CA" dirty="0" err="1" smtClean="0">
                <a:latin typeface="Arial" charset="0"/>
                <a:cs typeface="Arial" charset="0"/>
              </a:rPr>
              <a:t>necesitas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transcoding</a:t>
            </a:r>
            <a:r>
              <a:rPr lang="en-CA" dirty="0" smtClean="0">
                <a:latin typeface="Arial" charset="0"/>
                <a:cs typeface="Arial" charset="0"/>
              </a:rPr>
              <a:t>!</a:t>
            </a:r>
            <a:endParaRPr lang="en-CA" dirty="0">
              <a:latin typeface="Arial" charset="0"/>
              <a:cs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43050" y="3114675"/>
            <a:ext cx="2343150" cy="1009650"/>
          </a:xfrm>
          <a:prstGeom prst="wedgeRoundRectCallout">
            <a:avLst>
              <a:gd name="adj1" fmla="val -21308"/>
              <a:gd name="adj2" fmla="val 1206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estoy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llamando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puedo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2724150"/>
            <a:ext cx="2590800" cy="1152525"/>
          </a:xfrm>
          <a:prstGeom prst="wedgeRoundRectCallout">
            <a:avLst>
              <a:gd name="adj1" fmla="val -2350"/>
              <a:gd name="adj2" fmla="val 1192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G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729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solamente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62250" y="5057775"/>
            <a:ext cx="36576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284663" y="49149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800350" y="5267325"/>
            <a:ext cx="3562350" cy="428625"/>
          </a:xfrm>
          <a:prstGeom prst="leftRightArrow">
            <a:avLst>
              <a:gd name="adj1" fmla="val 45556"/>
              <a:gd name="adj2" fmla="val 8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Voz</a:t>
            </a:r>
            <a:endParaRPr lang="en-CA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30638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30638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xplosion 1 19"/>
          <p:cNvSpPr>
            <a:spLocks noChangeArrowheads="1"/>
          </p:cNvSpPr>
          <p:nvPr/>
        </p:nvSpPr>
        <p:spPr bwMode="auto">
          <a:xfrm>
            <a:off x="3524250" y="4410075"/>
            <a:ext cx="2085975" cy="1714500"/>
          </a:xfrm>
          <a:prstGeom prst="irregularSeal1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28575">
            <a:solidFill>
              <a:srgbClr val="F2F2F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  <a:latin typeface="Calibri" charset="0"/>
              </a:rPr>
              <a:t>Llamada</a:t>
            </a:r>
            <a:r>
              <a:rPr lang="en-CA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CA" dirty="0" err="1" smtClean="0">
                <a:solidFill>
                  <a:srgbClr val="FFFFFF"/>
                </a:solidFill>
                <a:latin typeface="Calibri" charset="0"/>
              </a:rPr>
              <a:t>P</a:t>
            </a:r>
            <a:r>
              <a:rPr lang="en-CA" dirty="0" err="1" smtClean="0">
                <a:solidFill>
                  <a:srgbClr val="FFFFFF"/>
                </a:solidFill>
                <a:latin typeface="Calibri" charset="0"/>
              </a:rPr>
              <a:t>érdida</a:t>
            </a:r>
            <a:endParaRPr lang="en-CA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Servidor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100262" y="293846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-Right Arrow 22"/>
          <p:cNvSpPr>
            <a:spLocks noChangeArrowheads="1"/>
          </p:cNvSpPr>
          <p:nvPr/>
        </p:nvSpPr>
        <p:spPr bwMode="auto">
          <a:xfrm rot="18729474">
            <a:off x="2135981" y="3809207"/>
            <a:ext cx="2652713" cy="571500"/>
          </a:xfrm>
          <a:prstGeom prst="leftRightArrow">
            <a:avLst>
              <a:gd name="adj1" fmla="val 45556"/>
              <a:gd name="adj2" fmla="val 65714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711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57175" y="2800350"/>
            <a:ext cx="2305050" cy="1143000"/>
          </a:xfrm>
          <a:prstGeom prst="wedgeRoundRectCallout">
            <a:avLst>
              <a:gd name="adj1" fmla="val 5234"/>
              <a:gd name="adj2" fmla="val 1404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Quiero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tel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éfono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otro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endParaRPr lang="en-CA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2789238" y="3705225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137160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16200000" flipV="1">
            <a:off x="5300662" y="299561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>
            <a:spLocks noChangeArrowheads="1"/>
          </p:cNvSpPr>
          <p:nvPr/>
        </p:nvSpPr>
        <p:spPr bwMode="auto">
          <a:xfrm rot="2870526" flipH="1">
            <a:off x="4507707" y="3940969"/>
            <a:ext cx="2652712" cy="698500"/>
          </a:xfrm>
          <a:prstGeom prst="leftRightArrow">
            <a:avLst>
              <a:gd name="adj1" fmla="val 42019"/>
              <a:gd name="adj2" fmla="val 4921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729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066925" y="26193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846763" y="35433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Servidor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100262" y="293846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-Right Arrow 22"/>
          <p:cNvSpPr>
            <a:spLocks noChangeArrowheads="1"/>
          </p:cNvSpPr>
          <p:nvPr/>
        </p:nvSpPr>
        <p:spPr bwMode="auto">
          <a:xfrm rot="18729474">
            <a:off x="2135981" y="3809207"/>
            <a:ext cx="2652713" cy="571500"/>
          </a:xfrm>
          <a:prstGeom prst="leftRightArrow">
            <a:avLst>
              <a:gd name="adj1" fmla="val 45556"/>
              <a:gd name="adj2" fmla="val 65714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711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57175" y="2800350"/>
            <a:ext cx="2305050" cy="1143000"/>
          </a:xfrm>
          <a:prstGeom prst="wedgeRoundRectCallout">
            <a:avLst>
              <a:gd name="adj1" fmla="val 5234"/>
              <a:gd name="adj2" fmla="val 1404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Quiero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tel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éfono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otro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endParaRPr lang="en-CA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2789238" y="3705225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137160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16200000" flipV="1">
            <a:off x="5300662" y="299561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>
            <a:spLocks noChangeArrowheads="1"/>
          </p:cNvSpPr>
          <p:nvPr/>
        </p:nvSpPr>
        <p:spPr bwMode="auto">
          <a:xfrm rot="2870526" flipH="1">
            <a:off x="4507707" y="3940969"/>
            <a:ext cx="2652712" cy="698500"/>
          </a:xfrm>
          <a:prstGeom prst="leftRightArrow">
            <a:avLst>
              <a:gd name="adj1" fmla="val 42019"/>
              <a:gd name="adj2" fmla="val 4921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729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066925" y="26193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846763" y="35433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343400" y="1085850"/>
            <a:ext cx="2695575" cy="895350"/>
          </a:xfrm>
          <a:prstGeom prst="wedgeRoundRectCallout">
            <a:avLst>
              <a:gd name="adj1" fmla="val 689"/>
              <a:gd name="adj2" fmla="val 1212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Tengo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llamada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codec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soportas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62750" y="895350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Servidor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100262" y="293846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-Right Arrow 22"/>
          <p:cNvSpPr>
            <a:spLocks noChangeArrowheads="1"/>
          </p:cNvSpPr>
          <p:nvPr/>
        </p:nvSpPr>
        <p:spPr bwMode="auto">
          <a:xfrm rot="18729474">
            <a:off x="2135981" y="3809207"/>
            <a:ext cx="2652713" cy="571500"/>
          </a:xfrm>
          <a:prstGeom prst="leftRightArrow">
            <a:avLst>
              <a:gd name="adj1" fmla="val 45556"/>
              <a:gd name="adj2" fmla="val 65714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.711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57175" y="2800350"/>
            <a:ext cx="2305050" cy="1143000"/>
          </a:xfrm>
          <a:prstGeom prst="wedgeRoundRectCallout">
            <a:avLst>
              <a:gd name="adj1" fmla="val 5234"/>
              <a:gd name="adj2" fmla="val 1404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Quiero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tel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éfono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otro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endParaRPr lang="en-CA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2789238" y="3705225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137160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16200000" flipV="1">
            <a:off x="5300662" y="299561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>
            <a:spLocks noChangeArrowheads="1"/>
          </p:cNvSpPr>
          <p:nvPr/>
        </p:nvSpPr>
        <p:spPr bwMode="auto">
          <a:xfrm rot="2870526" flipH="1">
            <a:off x="4507707" y="3940969"/>
            <a:ext cx="2652712" cy="698500"/>
          </a:xfrm>
          <a:prstGeom prst="leftRightArrow">
            <a:avLst>
              <a:gd name="adj1" fmla="val 42019"/>
              <a:gd name="adj2" fmla="val 4921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729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066925" y="26193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846763" y="35433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343400" y="1085850"/>
            <a:ext cx="2695575" cy="895350"/>
          </a:xfrm>
          <a:prstGeom prst="wedgeRoundRectCallout">
            <a:avLst>
              <a:gd name="adj1" fmla="val 689"/>
              <a:gd name="adj2" fmla="val 1212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Tengo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llamada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codec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soportas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62750" y="895350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553200" y="3362325"/>
            <a:ext cx="2247900" cy="733425"/>
          </a:xfrm>
          <a:prstGeom prst="wedgeRoundRectCallout">
            <a:avLst>
              <a:gd name="adj1" fmla="val 11633"/>
              <a:gd name="adj2" fmla="val 1543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G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729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solamente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362950" y="32289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Servidor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100262" y="293846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-Right Arrow 22"/>
          <p:cNvSpPr>
            <a:spLocks noChangeArrowheads="1"/>
          </p:cNvSpPr>
          <p:nvPr/>
        </p:nvSpPr>
        <p:spPr bwMode="auto">
          <a:xfrm rot="18729474">
            <a:off x="2135981" y="3809207"/>
            <a:ext cx="2652713" cy="571500"/>
          </a:xfrm>
          <a:prstGeom prst="leftRightArrow">
            <a:avLst>
              <a:gd name="adj1" fmla="val 45556"/>
              <a:gd name="adj2" fmla="val 65714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.711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57175" y="2800350"/>
            <a:ext cx="2305050" cy="1143000"/>
          </a:xfrm>
          <a:prstGeom prst="wedgeRoundRectCallout">
            <a:avLst>
              <a:gd name="adj1" fmla="val 5234"/>
              <a:gd name="adj2" fmla="val 1404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Quiero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llamar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tel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éfono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otro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lado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endParaRPr lang="en-CA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G.711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2789238" y="3705225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3821113"/>
            <a:ext cx="23955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" y="137160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16200000" flipV="1">
            <a:off x="5300662" y="2995613"/>
            <a:ext cx="1952625" cy="180975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29"/>
          <p:cNvSpPr>
            <a:spLocks noChangeArrowheads="1"/>
          </p:cNvSpPr>
          <p:nvPr/>
        </p:nvSpPr>
        <p:spPr bwMode="auto">
          <a:xfrm rot="2870526" flipH="1">
            <a:off x="4507707" y="3940969"/>
            <a:ext cx="2652712" cy="698500"/>
          </a:xfrm>
          <a:prstGeom prst="leftRightArrow">
            <a:avLst>
              <a:gd name="adj1" fmla="val 42019"/>
              <a:gd name="adj2" fmla="val 4921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Llamada</a:t>
            </a:r>
            <a:r>
              <a:rPr lang="en-CA" dirty="0" smtClean="0">
                <a:solidFill>
                  <a:srgbClr val="FFFFFF"/>
                </a:solidFill>
              </a:rPr>
              <a:t> en G</a:t>
            </a:r>
            <a:r>
              <a:rPr lang="en-CA" dirty="0">
                <a:solidFill>
                  <a:srgbClr val="FFFFFF"/>
                </a:solidFill>
              </a:rPr>
              <a:t>.</a:t>
            </a:r>
            <a:r>
              <a:rPr lang="en-CA" dirty="0" smtClean="0">
                <a:solidFill>
                  <a:srgbClr val="FFFFFF"/>
                </a:solidFill>
              </a:rPr>
              <a:t>729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066925" y="26193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846763" y="3543300"/>
            <a:ext cx="555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r>
              <a:rPr lang="en-CA"/>
              <a:t>SIP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343400" y="1085850"/>
            <a:ext cx="2695575" cy="895350"/>
          </a:xfrm>
          <a:prstGeom prst="wedgeRoundRectCallout">
            <a:avLst>
              <a:gd name="adj1" fmla="val 689"/>
              <a:gd name="adj2" fmla="val 1212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Tengo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llamada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para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codec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soportas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62750" y="895350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553200" y="3362325"/>
            <a:ext cx="2247900" cy="733425"/>
          </a:xfrm>
          <a:prstGeom prst="wedgeRoundRectCallout">
            <a:avLst>
              <a:gd name="adj1" fmla="val 11633"/>
              <a:gd name="adj2" fmla="val 1543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Soporto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G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729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solamente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362950" y="3228975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219825" y="1790700"/>
            <a:ext cx="2247900" cy="876300"/>
          </a:xfrm>
          <a:prstGeom prst="wedgeRoundRectCallout">
            <a:avLst>
              <a:gd name="adj1" fmla="val -76926"/>
              <a:gd name="adj2" fmla="val 23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OK.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me hare cargo del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transcoding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201025" y="1600200"/>
            <a:ext cx="400050" cy="400050"/>
          </a:xfrm>
          <a:prstGeom prst="ellipse">
            <a:avLst/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D100 </a:t>
            </a:r>
            <a:r>
              <a:rPr lang="en-US" dirty="0" err="1" smtClean="0"/>
              <a:t>Transcoding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5829300" cy="4525963"/>
          </a:xfrm>
        </p:spPr>
        <p:txBody>
          <a:bodyPr>
            <a:normAutofit fontScale="92500"/>
          </a:bodyPr>
          <a:lstStyle/>
          <a:p>
            <a:r>
              <a:rPr lang="en-CA" dirty="0" err="1" smtClean="0"/>
              <a:t>Avanzado</a:t>
            </a:r>
            <a:r>
              <a:rPr lang="en-CA" dirty="0" smtClean="0"/>
              <a:t> </a:t>
            </a:r>
            <a:r>
              <a:rPr lang="en-CA" dirty="0" err="1" smtClean="0"/>
              <a:t>procesador</a:t>
            </a:r>
            <a:r>
              <a:rPr lang="en-CA" dirty="0" smtClean="0"/>
              <a:t> digital de </a:t>
            </a:r>
            <a:r>
              <a:rPr lang="en-CA" dirty="0" err="1" smtClean="0"/>
              <a:t>señales</a:t>
            </a:r>
            <a:endParaRPr lang="en-CA" dirty="0" smtClean="0"/>
          </a:p>
          <a:p>
            <a:r>
              <a:rPr lang="en-CA" dirty="0" err="1" smtClean="0"/>
              <a:t>Desde</a:t>
            </a:r>
            <a:r>
              <a:rPr lang="en-CA" dirty="0" smtClean="0"/>
              <a:t> 30 </a:t>
            </a:r>
            <a:r>
              <a:rPr lang="en-CA" dirty="0" err="1" smtClean="0"/>
              <a:t>puertos</a:t>
            </a:r>
            <a:r>
              <a:rPr lang="en-CA" dirty="0" smtClean="0"/>
              <a:t> </a:t>
            </a:r>
            <a:r>
              <a:rPr lang="en-CA" dirty="0" err="1" smtClean="0"/>
              <a:t>hasta</a:t>
            </a:r>
            <a:r>
              <a:rPr lang="en-CA" dirty="0" smtClean="0"/>
              <a:t> 480</a:t>
            </a:r>
          </a:p>
          <a:p>
            <a:r>
              <a:rPr lang="en-CA" dirty="0" err="1" smtClean="0"/>
              <a:t>Larga</a:t>
            </a:r>
            <a:r>
              <a:rPr lang="en-CA" dirty="0" smtClean="0"/>
              <a:t> </a:t>
            </a:r>
            <a:r>
              <a:rPr lang="en-CA" dirty="0" err="1" smtClean="0"/>
              <a:t>lista</a:t>
            </a:r>
            <a:r>
              <a:rPr lang="en-CA" dirty="0" smtClean="0"/>
              <a:t> de </a:t>
            </a:r>
            <a:r>
              <a:rPr lang="en-CA" dirty="0" err="1" smtClean="0"/>
              <a:t>codecs</a:t>
            </a:r>
            <a:r>
              <a:rPr lang="en-CA" dirty="0" smtClean="0"/>
              <a:t> </a:t>
            </a:r>
            <a:r>
              <a:rPr lang="en-CA" dirty="0" err="1" smtClean="0"/>
              <a:t>soportados</a:t>
            </a:r>
            <a:endParaRPr lang="en-CA" dirty="0" smtClean="0"/>
          </a:p>
          <a:p>
            <a:r>
              <a:rPr lang="en-CA" dirty="0" smtClean="0"/>
              <a:t>AMR, G.729, G.722, G.723.1 etc</a:t>
            </a:r>
          </a:p>
          <a:p>
            <a:r>
              <a:rPr lang="en-CA" dirty="0" smtClean="0"/>
              <a:t>Sin </a:t>
            </a:r>
            <a:r>
              <a:rPr lang="en-CA" dirty="0" err="1" smtClean="0"/>
              <a:t>necesidad</a:t>
            </a:r>
            <a:r>
              <a:rPr lang="en-CA" dirty="0" smtClean="0"/>
              <a:t> de </a:t>
            </a:r>
            <a:r>
              <a:rPr lang="en-CA" dirty="0" err="1" smtClean="0"/>
              <a:t>licencias</a:t>
            </a:r>
            <a:r>
              <a:rPr lang="en-CA" dirty="0" smtClean="0"/>
              <a:t> de software (</a:t>
            </a:r>
            <a:r>
              <a:rPr lang="en-CA" dirty="0" err="1" smtClean="0"/>
              <a:t>excepto</a:t>
            </a:r>
            <a:r>
              <a:rPr lang="en-CA" dirty="0" smtClean="0"/>
              <a:t> AMR)</a:t>
            </a:r>
          </a:p>
          <a:p>
            <a:r>
              <a:rPr lang="en-CA" dirty="0" smtClean="0"/>
              <a:t>Firmware </a:t>
            </a:r>
            <a:r>
              <a:rPr lang="en-CA" dirty="0" err="1" smtClean="0"/>
              <a:t>actualizable</a:t>
            </a:r>
            <a:endParaRPr lang="en-CA" dirty="0" smtClean="0"/>
          </a:p>
          <a:p>
            <a:r>
              <a:rPr lang="en-CA" dirty="0" err="1" smtClean="0"/>
              <a:t>Soporte</a:t>
            </a:r>
            <a:r>
              <a:rPr lang="en-CA" dirty="0" smtClean="0"/>
              <a:t> en Asterisk </a:t>
            </a:r>
            <a:r>
              <a:rPr lang="en-CA" dirty="0" err="1" smtClean="0"/>
              <a:t>y</a:t>
            </a:r>
            <a:r>
              <a:rPr lang="en-CA" dirty="0" smtClean="0"/>
              <a:t> </a:t>
            </a:r>
            <a:r>
              <a:rPr lang="en-CA" dirty="0" err="1" smtClean="0"/>
              <a:t>FreeSWITCH</a:t>
            </a:r>
            <a:endParaRPr lang="en-CA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371600"/>
            <a:ext cx="3276600" cy="28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Activo</a:t>
            </a:r>
            <a:r>
              <a:rPr lang="en-US" dirty="0" smtClean="0"/>
              <a:t> </a:t>
            </a:r>
            <a:r>
              <a:rPr lang="en-US" dirty="0" err="1" smtClean="0"/>
              <a:t>desarrollador</a:t>
            </a:r>
            <a:r>
              <a:rPr lang="en-US" dirty="0" smtClean="0"/>
              <a:t> de Asterisk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FreeSWITCH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Ingeniero</a:t>
            </a:r>
            <a:r>
              <a:rPr lang="en-US" dirty="0" smtClean="0"/>
              <a:t> de software de Sangoma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2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Actualmente</a:t>
            </a:r>
            <a:r>
              <a:rPr lang="en-US" dirty="0" smtClean="0"/>
              <a:t> vivo en Toronto, Canada.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soy?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D500 </a:t>
            </a:r>
            <a:r>
              <a:rPr lang="en-US" dirty="0" err="1" smtClean="0"/>
              <a:t>Transcoding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9067800" cy="4525963"/>
          </a:xfrm>
        </p:spPr>
        <p:txBody>
          <a:bodyPr>
            <a:normAutofit/>
          </a:bodyPr>
          <a:lstStyle/>
          <a:p>
            <a:r>
              <a:rPr lang="en-CA" dirty="0" err="1" smtClean="0"/>
              <a:t>Mismas</a:t>
            </a:r>
            <a:r>
              <a:rPr lang="en-CA" dirty="0" smtClean="0"/>
              <a:t> </a:t>
            </a:r>
            <a:r>
              <a:rPr lang="en-CA" dirty="0" err="1" smtClean="0"/>
              <a:t>caracteristicas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D100 </a:t>
            </a:r>
            <a:r>
              <a:rPr lang="en-CA" dirty="0" err="1" smtClean="0"/>
              <a:t>pero</a:t>
            </a:r>
            <a:r>
              <a:rPr lang="en-CA" dirty="0" smtClean="0"/>
              <a:t> </a:t>
            </a:r>
            <a:r>
              <a:rPr lang="en-CA" dirty="0" err="1" smtClean="0"/>
              <a:t>soportando</a:t>
            </a:r>
            <a:r>
              <a:rPr lang="en-CA" dirty="0" smtClean="0"/>
              <a:t> </a:t>
            </a:r>
            <a:r>
              <a:rPr lang="en-CA" dirty="0" err="1" smtClean="0"/>
              <a:t>hasta</a:t>
            </a:r>
            <a:r>
              <a:rPr lang="en-CA" dirty="0" smtClean="0"/>
              <a:t> 2000 </a:t>
            </a:r>
            <a:r>
              <a:rPr lang="en-CA" dirty="0" err="1" smtClean="0"/>
              <a:t>sesiones</a:t>
            </a:r>
            <a:r>
              <a:rPr lang="en-CA" dirty="0" smtClean="0"/>
              <a:t> de </a:t>
            </a:r>
            <a:r>
              <a:rPr lang="en-CA" dirty="0" err="1" smtClean="0"/>
              <a:t>transcoding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6" name="Picture 15" descr="C:\Documents and Settings\doug\Local Settings\Temporary Internet Files\Content.Outlook\S88KDC4R\D500E board+ daughterboar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835210" cy="30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 err="1" smtClean="0">
                <a:latin typeface="Arial" charset="0"/>
                <a:cs typeface="Arial" charset="0"/>
              </a:rPr>
              <a:t>Algunos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codecs</a:t>
            </a:r>
            <a:r>
              <a:rPr lang="en-CA" dirty="0" smtClean="0">
                <a:latin typeface="Arial" charset="0"/>
                <a:cs typeface="Arial" charset="0"/>
              </a:rPr>
              <a:t> son </a:t>
            </a:r>
            <a:r>
              <a:rPr lang="en-CA" dirty="0" err="1" smtClean="0">
                <a:latin typeface="Arial" charset="0"/>
                <a:cs typeface="Arial" charset="0"/>
              </a:rPr>
              <a:t>mas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complejos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que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otros</a:t>
            </a:r>
            <a:endParaRPr lang="en-CA" dirty="0" smtClean="0">
              <a:latin typeface="Arial" charset="0"/>
              <a:cs typeface="Arial" charset="0"/>
            </a:endParaRPr>
          </a:p>
          <a:p>
            <a:r>
              <a:rPr lang="en-CA" dirty="0" smtClean="0">
                <a:latin typeface="Arial" charset="0"/>
                <a:cs typeface="Arial" charset="0"/>
              </a:rPr>
              <a:t>Los </a:t>
            </a:r>
            <a:r>
              <a:rPr lang="en-CA" dirty="0" err="1" smtClean="0">
                <a:latin typeface="Arial" charset="0"/>
                <a:cs typeface="Arial" charset="0"/>
              </a:rPr>
              <a:t>mas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complejos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requieren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mas</a:t>
            </a:r>
            <a:r>
              <a:rPr lang="en-CA" dirty="0" smtClean="0">
                <a:latin typeface="Arial" charset="0"/>
                <a:cs typeface="Arial" charset="0"/>
              </a:rPr>
              <a:t> CPU</a:t>
            </a:r>
          </a:p>
          <a:p>
            <a:r>
              <a:rPr lang="en-CA" dirty="0" err="1" smtClean="0">
                <a:latin typeface="Arial" charset="0"/>
                <a:cs typeface="Arial" charset="0"/>
              </a:rPr>
              <a:t>Algunos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err="1" smtClean="0">
                <a:latin typeface="Arial" charset="0"/>
                <a:cs typeface="Arial" charset="0"/>
              </a:rPr>
              <a:t>ejemplos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CA" dirty="0">
                <a:latin typeface="Arial" charset="0"/>
                <a:cs typeface="Arial" charset="0"/>
              </a:rPr>
              <a:t>G.711 		G.729:	400 </a:t>
            </a:r>
            <a:r>
              <a:rPr lang="en-CA" dirty="0" err="1" smtClean="0">
                <a:latin typeface="Arial" charset="0"/>
                <a:cs typeface="Arial" charset="0"/>
              </a:rPr>
              <a:t>Sesiones</a:t>
            </a:r>
            <a:endParaRPr lang="en-CA" dirty="0">
              <a:latin typeface="Arial" charset="0"/>
              <a:cs typeface="Arial" charset="0"/>
            </a:endParaRPr>
          </a:p>
          <a:p>
            <a:pPr lvl="1"/>
            <a:r>
              <a:rPr lang="en-CA" dirty="0">
                <a:latin typeface="Arial" charset="0"/>
                <a:cs typeface="Arial" charset="0"/>
              </a:rPr>
              <a:t>G.711		AMR:		150 </a:t>
            </a:r>
            <a:r>
              <a:rPr lang="en-CA" dirty="0" err="1" smtClean="0">
                <a:latin typeface="Arial" charset="0"/>
                <a:cs typeface="Arial" charset="0"/>
              </a:rPr>
              <a:t>Sesiones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endParaRPr lang="en-CA" dirty="0">
              <a:latin typeface="Arial" charset="0"/>
              <a:cs typeface="Arial" charset="0"/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2511425" y="3276600"/>
            <a:ext cx="528638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2509838" y="3883025"/>
            <a:ext cx="527050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443038" y="5154613"/>
            <a:ext cx="6248400" cy="666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sz="2400" dirty="0" smtClean="0">
                <a:solidFill>
                  <a:srgbClr val="FFFFFF"/>
                </a:solidFill>
              </a:rPr>
              <a:t>La </a:t>
            </a:r>
            <a:r>
              <a:rPr lang="en-CA" sz="2400" dirty="0" err="1" smtClean="0">
                <a:solidFill>
                  <a:srgbClr val="FFFFFF"/>
                </a:solidFill>
              </a:rPr>
              <a:t>capacidad</a:t>
            </a:r>
            <a:r>
              <a:rPr lang="en-CA" sz="2400" dirty="0" smtClean="0">
                <a:solidFill>
                  <a:srgbClr val="FFFFFF"/>
                </a:solidFill>
              </a:rPr>
              <a:t> total </a:t>
            </a:r>
            <a:r>
              <a:rPr lang="en-CA" sz="2400" dirty="0" err="1" smtClean="0">
                <a:solidFill>
                  <a:srgbClr val="FFFFFF"/>
                </a:solidFill>
              </a:rPr>
              <a:t>depende</a:t>
            </a:r>
            <a:r>
              <a:rPr lang="en-CA" sz="2400" dirty="0" smtClean="0">
                <a:solidFill>
                  <a:srgbClr val="FFFFFF"/>
                </a:solidFill>
              </a:rPr>
              <a:t> de los </a:t>
            </a:r>
            <a:r>
              <a:rPr lang="en-CA" sz="2400" dirty="0" err="1" smtClean="0">
                <a:solidFill>
                  <a:srgbClr val="FFFFFF"/>
                </a:solidFill>
              </a:rPr>
              <a:t>codecs</a:t>
            </a:r>
            <a:endParaRPr lang="en-CA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con </a:t>
            </a:r>
            <a:r>
              <a:rPr lang="en-US" dirty="0" err="1" smtClean="0"/>
              <a:t>Servidor</a:t>
            </a:r>
            <a:r>
              <a:rPr lang="en-US" dirty="0" smtClean="0"/>
              <a:t> </a:t>
            </a:r>
            <a:r>
              <a:rPr lang="en-US" dirty="0" err="1" smtClean="0"/>
              <a:t>Dedicado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17195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324350" y="4600575"/>
            <a:ext cx="9144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47950" y="4143375"/>
            <a:ext cx="1676400" cy="1057275"/>
          </a:xfrm>
          <a:prstGeom prst="roundRect">
            <a:avLst>
              <a:gd name="adj" fmla="val 5502"/>
            </a:avLst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2724150" y="3838575"/>
            <a:ext cx="154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Computer Server</a:t>
            </a: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2667000" y="4914900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D100 Transcoding</a:t>
            </a:r>
          </a:p>
        </p:txBody>
      </p:sp>
      <p:sp>
        <p:nvSpPr>
          <p:cNvPr id="22" name="Cloud 21"/>
          <p:cNvSpPr/>
          <p:nvPr/>
        </p:nvSpPr>
        <p:spPr>
          <a:xfrm>
            <a:off x="438150" y="2695575"/>
            <a:ext cx="1066800" cy="762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PSTN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24350" y="3076575"/>
            <a:ext cx="9144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/>
        </p:nvCxnSpPr>
        <p:spPr>
          <a:xfrm>
            <a:off x="1503363" y="3076575"/>
            <a:ext cx="11445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733550" y="2771775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T1/E1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47950" y="2619375"/>
            <a:ext cx="1676400" cy="990600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Asterisk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FreeSWITCH</a:t>
            </a:r>
            <a:endParaRPr lang="en-CA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5186363" y="2390775"/>
            <a:ext cx="128587" cy="2667000"/>
          </a:xfrm>
          <a:prstGeom prst="can">
            <a:avLst>
              <a:gd name="adj" fmla="val 33129"/>
            </a:avLst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14950" y="4600575"/>
            <a:ext cx="26670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28"/>
          <p:cNvSpPr/>
          <p:nvPr/>
        </p:nvSpPr>
        <p:spPr>
          <a:xfrm>
            <a:off x="5772150" y="4219575"/>
            <a:ext cx="1066800" cy="762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WAN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067175"/>
            <a:ext cx="9636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6991350" y="4295775"/>
            <a:ext cx="67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G.729</a:t>
            </a:r>
          </a:p>
        </p:txBody>
      </p:sp>
      <p:sp>
        <p:nvSpPr>
          <p:cNvPr id="32" name="TextBox 48"/>
          <p:cNvSpPr txBox="1">
            <a:spLocks noChangeArrowheads="1"/>
          </p:cNvSpPr>
          <p:nvPr/>
        </p:nvSpPr>
        <p:spPr bwMode="auto">
          <a:xfrm>
            <a:off x="7696200" y="3810000"/>
            <a:ext cx="1362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CA" sz="1400" dirty="0" err="1" smtClean="0"/>
              <a:t>Agente</a:t>
            </a:r>
            <a:r>
              <a:rPr lang="en-CA" sz="1400" dirty="0" smtClean="0"/>
              <a:t> </a:t>
            </a:r>
            <a:r>
              <a:rPr lang="en-CA" sz="1400" dirty="0" err="1" smtClean="0"/>
              <a:t>remoto</a:t>
            </a:r>
            <a:endParaRPr lang="en-CA" sz="1400" dirty="0"/>
          </a:p>
        </p:txBody>
      </p:sp>
      <p:sp>
        <p:nvSpPr>
          <p:cNvPr id="33" name="TextBox 49"/>
          <p:cNvSpPr txBox="1">
            <a:spLocks noChangeArrowheads="1"/>
          </p:cNvSpPr>
          <p:nvPr/>
        </p:nvSpPr>
        <p:spPr bwMode="auto">
          <a:xfrm>
            <a:off x="4476750" y="277177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LAN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314950" y="2695575"/>
            <a:ext cx="9906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2162175"/>
            <a:ext cx="9636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5314950" y="3457575"/>
            <a:ext cx="990600" cy="0"/>
          </a:xfrm>
          <a:prstGeom prst="line">
            <a:avLst/>
          </a:prstGeom>
          <a:ln w="285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2924175"/>
            <a:ext cx="9636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rot="5400000">
            <a:off x="6343650" y="3114675"/>
            <a:ext cx="228600" cy="0"/>
          </a:xfrm>
          <a:prstGeom prst="line">
            <a:avLst/>
          </a:prstGeom>
          <a:ln w="381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5"/>
          <p:cNvSpPr txBox="1">
            <a:spLocks noChangeArrowheads="1"/>
          </p:cNvSpPr>
          <p:nvPr/>
        </p:nvSpPr>
        <p:spPr bwMode="auto">
          <a:xfrm>
            <a:off x="5383213" y="2390775"/>
            <a:ext cx="65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G.711</a:t>
            </a:r>
          </a:p>
        </p:txBody>
      </p:sp>
      <p:sp>
        <p:nvSpPr>
          <p:cNvPr id="40" name="TextBox 56"/>
          <p:cNvSpPr txBox="1">
            <a:spLocks noChangeArrowheads="1"/>
          </p:cNvSpPr>
          <p:nvPr/>
        </p:nvSpPr>
        <p:spPr bwMode="auto">
          <a:xfrm>
            <a:off x="5391150" y="3162300"/>
            <a:ext cx="65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G.711</a:t>
            </a:r>
          </a:p>
        </p:txBody>
      </p:sp>
      <p:sp>
        <p:nvSpPr>
          <p:cNvPr id="41" name="TextBox 57"/>
          <p:cNvSpPr txBox="1">
            <a:spLocks noChangeArrowheads="1"/>
          </p:cNvSpPr>
          <p:nvPr/>
        </p:nvSpPr>
        <p:spPr bwMode="auto">
          <a:xfrm>
            <a:off x="6810375" y="2781300"/>
            <a:ext cx="1289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CA" sz="1400" dirty="0" err="1" smtClean="0"/>
              <a:t>Tel</a:t>
            </a:r>
            <a:r>
              <a:rPr lang="en-CA" sz="1400" dirty="0" err="1" smtClean="0"/>
              <a:t>éfonos</a:t>
            </a:r>
            <a:r>
              <a:rPr lang="en-CA" sz="1400" dirty="0" smtClean="0"/>
              <a:t> SIP</a:t>
            </a:r>
            <a:endParaRPr lang="en-CA" sz="1400" dirty="0"/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52700" y="5553075"/>
            <a:ext cx="4019550" cy="43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CA" dirty="0" err="1" smtClean="0">
                <a:solidFill>
                  <a:srgbClr val="FFFFFF"/>
                </a:solidFill>
              </a:rPr>
              <a:t>Servidor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Transcoding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Dedicado</a:t>
            </a:r>
            <a:endParaRPr lang="en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Conclusi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3" name="Content Placeholder 6"/>
          <p:cNvSpPr>
            <a:spLocks noGrp="1"/>
          </p:cNvSpPr>
          <p:nvPr>
            <p:ph sz="half" idx="1"/>
          </p:nvPr>
        </p:nvSpPr>
        <p:spPr>
          <a:xfrm>
            <a:off x="342900" y="1447800"/>
            <a:ext cx="81915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Sangoma </a:t>
            </a:r>
            <a:r>
              <a:rPr lang="en-CA" dirty="0" err="1" smtClean="0"/>
              <a:t>tiene</a:t>
            </a:r>
            <a:r>
              <a:rPr lang="en-CA" dirty="0" smtClean="0"/>
              <a:t> el </a:t>
            </a:r>
            <a:r>
              <a:rPr lang="en-CA" dirty="0" err="1" smtClean="0"/>
              <a:t>mas</a:t>
            </a:r>
            <a:r>
              <a:rPr lang="en-CA" dirty="0" smtClean="0"/>
              <a:t> </a:t>
            </a:r>
            <a:r>
              <a:rPr lang="en-CA" dirty="0" err="1" smtClean="0"/>
              <a:t>amplio</a:t>
            </a:r>
            <a:r>
              <a:rPr lang="en-CA" dirty="0" smtClean="0"/>
              <a:t> </a:t>
            </a:r>
            <a:r>
              <a:rPr lang="en-CA" dirty="0" err="1" smtClean="0"/>
              <a:t>soporte</a:t>
            </a:r>
            <a:r>
              <a:rPr lang="en-CA" dirty="0" smtClean="0"/>
              <a:t> de </a:t>
            </a:r>
            <a:r>
              <a:rPr lang="en-CA" dirty="0" err="1" smtClean="0"/>
              <a:t>aplicaci</a:t>
            </a:r>
            <a:r>
              <a:rPr lang="en-CA" dirty="0" err="1" smtClean="0"/>
              <a:t>ónes</a:t>
            </a:r>
            <a:r>
              <a:rPr lang="en-CA" dirty="0" smtClean="0"/>
              <a:t> de </a:t>
            </a:r>
            <a:r>
              <a:rPr lang="en-CA" dirty="0" err="1" smtClean="0"/>
              <a:t>telefonía</a:t>
            </a:r>
            <a:r>
              <a:rPr lang="en-CA" dirty="0" smtClean="0"/>
              <a:t> open source, no </a:t>
            </a:r>
            <a:r>
              <a:rPr lang="en-CA" dirty="0" err="1" smtClean="0"/>
              <a:t>solamente</a:t>
            </a:r>
            <a:r>
              <a:rPr lang="en-CA" dirty="0" smtClean="0"/>
              <a:t> Asterisk.</a:t>
            </a:r>
          </a:p>
          <a:p>
            <a:endParaRPr lang="en-CA" dirty="0" smtClean="0"/>
          </a:p>
          <a:p>
            <a:r>
              <a:rPr lang="en-CA" dirty="0" smtClean="0"/>
              <a:t>Sangoma </a:t>
            </a:r>
            <a:r>
              <a:rPr lang="en-CA" dirty="0" err="1" smtClean="0"/>
              <a:t>contribuye</a:t>
            </a:r>
            <a:r>
              <a:rPr lang="en-CA" dirty="0" smtClean="0"/>
              <a:t> </a:t>
            </a:r>
            <a:r>
              <a:rPr lang="en-CA" dirty="0" err="1" smtClean="0"/>
              <a:t>activamente</a:t>
            </a:r>
            <a:r>
              <a:rPr lang="en-CA" dirty="0" smtClean="0"/>
              <a:t> al </a:t>
            </a:r>
            <a:r>
              <a:rPr lang="en-CA" dirty="0" err="1" smtClean="0"/>
              <a:t>ecosistema</a:t>
            </a:r>
            <a:r>
              <a:rPr lang="en-CA" dirty="0" smtClean="0"/>
              <a:t> </a:t>
            </a:r>
            <a:r>
              <a:rPr lang="en-CA" dirty="0" smtClean="0"/>
              <a:t>de software </a:t>
            </a:r>
            <a:r>
              <a:rPr lang="en-CA" dirty="0" err="1" smtClean="0"/>
              <a:t>libre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Sangoma ha </a:t>
            </a:r>
            <a:r>
              <a:rPr lang="en-CA" dirty="0" err="1" smtClean="0"/>
              <a:t>sido</a:t>
            </a:r>
            <a:r>
              <a:rPr lang="en-CA" dirty="0" smtClean="0"/>
              <a:t> instrumental en el </a:t>
            </a:r>
            <a:r>
              <a:rPr lang="en-CA" dirty="0" err="1" smtClean="0"/>
              <a:t>desarrollo</a:t>
            </a:r>
            <a:r>
              <a:rPr lang="en-CA" dirty="0" smtClean="0"/>
              <a:t> de OpenR2 </a:t>
            </a:r>
            <a:r>
              <a:rPr lang="en-CA" dirty="0" err="1" smtClean="0"/>
              <a:t>y</a:t>
            </a:r>
            <a:r>
              <a:rPr lang="en-CA" dirty="0" smtClean="0"/>
              <a:t> </a:t>
            </a:r>
            <a:r>
              <a:rPr lang="en-CA" dirty="0" err="1" smtClean="0"/>
              <a:t>FreeSWITCH</a:t>
            </a:r>
            <a:r>
              <a:rPr lang="en-CA" dirty="0" smtClean="0"/>
              <a:t>.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904875" y="676275"/>
            <a:ext cx="2476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4800" dirty="0" err="1" smtClean="0">
                <a:solidFill>
                  <a:srgbClr val="0070C0"/>
                </a:solidFill>
              </a:rPr>
              <a:t>Gracias</a:t>
            </a:r>
            <a:r>
              <a:rPr lang="en-CA" sz="4800" dirty="0" smtClean="0">
                <a:solidFill>
                  <a:srgbClr val="0070C0"/>
                </a:solidFill>
              </a:rPr>
              <a:t>!</a:t>
            </a:r>
            <a:endParaRPr lang="en-CA" sz="4800" dirty="0">
              <a:solidFill>
                <a:srgbClr val="0070C0"/>
              </a:solidFill>
            </a:endParaRPr>
          </a:p>
        </p:txBody>
      </p: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1152795" y="2057400"/>
            <a:ext cx="749856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3200" dirty="0" smtClean="0">
                <a:solidFill>
                  <a:srgbClr val="0000CC"/>
                </a:solidFill>
                <a:hlinkClick r:id="rId2"/>
              </a:rPr>
              <a:t>E-mail: moy@sangoma.com</a:t>
            </a:r>
            <a:endParaRPr lang="en-CA" sz="3200" dirty="0" smtClean="0">
              <a:solidFill>
                <a:srgbClr val="0000CC"/>
              </a:solidFill>
            </a:endParaRPr>
          </a:p>
          <a:p>
            <a:endParaRPr lang="en-CA" sz="3200" dirty="0" smtClean="0">
              <a:solidFill>
                <a:srgbClr val="0070C0"/>
              </a:solidFill>
            </a:endParaRPr>
          </a:p>
          <a:p>
            <a:r>
              <a:rPr lang="en-CA" sz="3200" dirty="0" err="1" smtClean="0">
                <a:solidFill>
                  <a:srgbClr val="0070C0"/>
                </a:solidFill>
              </a:rPr>
              <a:t>Gtalk</a:t>
            </a:r>
            <a:r>
              <a:rPr lang="en-CA" sz="3200" dirty="0" smtClean="0">
                <a:solidFill>
                  <a:srgbClr val="0070C0"/>
                </a:solidFill>
              </a:rPr>
              <a:t> &amp; MSN: </a:t>
            </a:r>
            <a:r>
              <a:rPr lang="en-CA" sz="3200" dirty="0" smtClean="0">
                <a:solidFill>
                  <a:srgbClr val="0070C0"/>
                </a:solidFill>
                <a:hlinkClick r:id="rId3"/>
              </a:rPr>
              <a:t>moises.silva@gmail.com</a:t>
            </a:r>
            <a:endParaRPr lang="en-CA" sz="3200" dirty="0" smtClean="0">
              <a:solidFill>
                <a:srgbClr val="0070C0"/>
              </a:solidFill>
            </a:endParaRPr>
          </a:p>
          <a:p>
            <a:endParaRPr lang="en-CA" sz="3200" dirty="0" smtClean="0">
              <a:solidFill>
                <a:srgbClr val="0070C0"/>
              </a:solidFill>
            </a:endParaRPr>
          </a:p>
          <a:p>
            <a:r>
              <a:rPr lang="en-CA" sz="3200" dirty="0" err="1" smtClean="0">
                <a:solidFill>
                  <a:srgbClr val="0070C0"/>
                </a:solidFill>
              </a:rPr>
              <a:t>Blog</a:t>
            </a:r>
            <a:r>
              <a:rPr lang="en-CA" sz="3200" dirty="0" smtClean="0">
                <a:solidFill>
                  <a:srgbClr val="0070C0"/>
                </a:solidFill>
              </a:rPr>
              <a:t>: </a:t>
            </a:r>
            <a:r>
              <a:rPr lang="en-CA" sz="3200" dirty="0" smtClean="0">
                <a:solidFill>
                  <a:srgbClr val="0070C0"/>
                </a:solidFill>
                <a:hlinkClick r:id="rId4"/>
              </a:rPr>
              <a:t>http://www.moythreads.com/</a:t>
            </a:r>
            <a:endParaRPr lang="en-CA" sz="3200" dirty="0" smtClean="0">
              <a:solidFill>
                <a:srgbClr val="0070C0"/>
              </a:solidFill>
            </a:endParaRPr>
          </a:p>
          <a:p>
            <a:endParaRPr lang="en-CA" sz="3200" dirty="0" smtClean="0">
              <a:solidFill>
                <a:srgbClr val="0070C0"/>
              </a:solidFill>
            </a:endParaRPr>
          </a:p>
          <a:p>
            <a:r>
              <a:rPr lang="en-CA" sz="3200" dirty="0" smtClean="0">
                <a:solidFill>
                  <a:srgbClr val="0070C0"/>
                </a:solidFill>
              </a:rPr>
              <a:t>More Tech Info: http//</a:t>
            </a:r>
            <a:r>
              <a:rPr lang="en-CA" sz="3200" dirty="0" err="1" smtClean="0">
                <a:solidFill>
                  <a:srgbClr val="0070C0"/>
                </a:solidFill>
              </a:rPr>
              <a:t>wiki.sangoma.com</a:t>
            </a:r>
            <a:r>
              <a:rPr lang="en-CA" sz="3200" dirty="0" smtClean="0">
                <a:solidFill>
                  <a:srgbClr val="0070C0"/>
                </a:solidFill>
              </a:rPr>
              <a:t>/</a:t>
            </a:r>
            <a:endParaRPr lang="en-CA" sz="32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Compañia</a:t>
            </a:r>
            <a:r>
              <a:rPr lang="en-US" dirty="0" smtClean="0"/>
              <a:t> </a:t>
            </a:r>
            <a:r>
              <a:rPr lang="en-US" dirty="0" err="1" smtClean="0"/>
              <a:t>fundada</a:t>
            </a:r>
            <a:r>
              <a:rPr lang="en-US" dirty="0" smtClean="0"/>
              <a:t> en 1984.</a:t>
            </a:r>
          </a:p>
          <a:p>
            <a:endParaRPr lang="en-US" dirty="0" smtClean="0"/>
          </a:p>
          <a:p>
            <a:r>
              <a:rPr lang="en-US" dirty="0" smtClean="0"/>
              <a:t>HQ en Toronto, Canada.</a:t>
            </a:r>
          </a:p>
          <a:p>
            <a:endParaRPr lang="en-US" dirty="0" smtClean="0"/>
          </a:p>
          <a:p>
            <a:r>
              <a:rPr lang="en-US" dirty="0" err="1" smtClean="0"/>
              <a:t>Compañia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2000 (TSXV:STC)</a:t>
            </a:r>
          </a:p>
          <a:p>
            <a:endParaRPr lang="en-US" dirty="0" smtClean="0"/>
          </a:p>
          <a:p>
            <a:r>
              <a:rPr lang="en-US" dirty="0" err="1" smtClean="0"/>
              <a:t>Calificada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50 </a:t>
            </a:r>
            <a:r>
              <a:rPr lang="en-US" dirty="0" err="1" smtClean="0"/>
              <a:t>compañias</a:t>
            </a:r>
            <a:r>
              <a:rPr lang="en-US" dirty="0" smtClean="0"/>
              <a:t> de mayor </a:t>
            </a:r>
            <a:r>
              <a:rPr lang="en-US" dirty="0" err="1" smtClean="0"/>
              <a:t>crecimiento</a:t>
            </a:r>
            <a:r>
              <a:rPr lang="en-US" dirty="0" smtClean="0"/>
              <a:t> en Canada.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Sangoma?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de hardware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Desarrollo</a:t>
            </a:r>
            <a:r>
              <a:rPr lang="en-US" dirty="0" smtClean="0"/>
              <a:t> de software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VoIP</a:t>
            </a:r>
            <a:r>
              <a:rPr lang="en-US" dirty="0" smtClean="0"/>
              <a:t>-TDM.</a:t>
            </a:r>
          </a:p>
          <a:p>
            <a:endParaRPr lang="en-US" dirty="0" smtClean="0"/>
          </a:p>
          <a:p>
            <a:r>
              <a:rPr lang="en-US" dirty="0" smtClean="0"/>
              <a:t>Fuertes </a:t>
            </a:r>
            <a:r>
              <a:rPr lang="en-US" dirty="0" err="1" smtClean="0"/>
              <a:t>lazos</a:t>
            </a:r>
            <a:r>
              <a:rPr lang="en-US" dirty="0" smtClean="0"/>
              <a:t> con el software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fundación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Sangoma?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propiedad</a:t>
            </a:r>
            <a:r>
              <a:rPr lang="en-US" dirty="0" smtClean="0"/>
              <a:t> </a:t>
            </a:r>
            <a:r>
              <a:rPr lang="en-US" dirty="0" err="1" smtClean="0"/>
              <a:t>intelectual</a:t>
            </a:r>
            <a:r>
              <a:rPr lang="en-US" dirty="0" smtClean="0"/>
              <a:t> de Sangoma en el kernel de Linux (</a:t>
            </a:r>
            <a:r>
              <a:rPr lang="en-US" dirty="0" err="1" smtClean="0"/>
              <a:t>ie</a:t>
            </a:r>
            <a:r>
              <a:rPr lang="en-US" dirty="0" smtClean="0"/>
              <a:t>, Frame Relay).</a:t>
            </a:r>
          </a:p>
          <a:p>
            <a:endParaRPr lang="en-US" dirty="0" smtClean="0"/>
          </a:p>
          <a:p>
            <a:r>
              <a:rPr lang="en-US" dirty="0" err="1" smtClean="0"/>
              <a:t>Incluso</a:t>
            </a:r>
            <a:r>
              <a:rPr lang="en-US" dirty="0" smtClean="0"/>
              <a:t> CISCO </a:t>
            </a:r>
            <a:r>
              <a:rPr lang="en-US" dirty="0" err="1" smtClean="0"/>
              <a:t>desarrolló</a:t>
            </a:r>
            <a:r>
              <a:rPr lang="en-US" dirty="0" smtClean="0"/>
              <a:t> software </a:t>
            </a:r>
            <a:r>
              <a:rPr lang="en-US" dirty="0" err="1" smtClean="0"/>
              <a:t>para</a:t>
            </a:r>
            <a:r>
              <a:rPr lang="en-US" dirty="0" smtClean="0"/>
              <a:t> WAN </a:t>
            </a:r>
            <a:r>
              <a:rPr lang="en-US" dirty="0" err="1" smtClean="0"/>
              <a:t>usando</a:t>
            </a:r>
            <a:r>
              <a:rPr lang="en-US" dirty="0" smtClean="0"/>
              <a:t> los drivers </a:t>
            </a:r>
            <a:r>
              <a:rPr lang="en-US" dirty="0" err="1" smtClean="0"/>
              <a:t>y</a:t>
            </a:r>
            <a:r>
              <a:rPr lang="en-US" dirty="0" smtClean="0"/>
              <a:t> stacks de </a:t>
            </a:r>
            <a:r>
              <a:rPr lang="en-US" dirty="0" err="1" smtClean="0"/>
              <a:t>protocolo</a:t>
            </a:r>
            <a:r>
              <a:rPr lang="en-US" dirty="0" smtClean="0"/>
              <a:t> open source de Sangoma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prueba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Sangoma?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con </a:t>
            </a:r>
            <a:r>
              <a:rPr lang="en-US" dirty="0" err="1" smtClean="0"/>
              <a:t>excelente</a:t>
            </a:r>
            <a:r>
              <a:rPr lang="en-US" dirty="0" smtClean="0"/>
              <a:t> </a:t>
            </a:r>
            <a:r>
              <a:rPr lang="en-US" dirty="0" err="1" smtClean="0"/>
              <a:t>integración</a:t>
            </a:r>
            <a:r>
              <a:rPr lang="en-US" dirty="0" smtClean="0"/>
              <a:t> con Asterisk, </a:t>
            </a:r>
            <a:r>
              <a:rPr lang="en-US" dirty="0" err="1" smtClean="0"/>
              <a:t>FreeSWITCH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Yate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Stacks </a:t>
            </a:r>
            <a:r>
              <a:rPr lang="en-US" dirty="0" err="1" smtClean="0"/>
              <a:t>sólidos</a:t>
            </a:r>
            <a:r>
              <a:rPr lang="en-US" dirty="0" smtClean="0"/>
              <a:t> de </a:t>
            </a:r>
            <a:r>
              <a:rPr lang="en-US" dirty="0" err="1" smtClean="0"/>
              <a:t>protocolos</a:t>
            </a:r>
            <a:r>
              <a:rPr lang="en-US" dirty="0" smtClean="0"/>
              <a:t> ISDN PRI, BRI, SS7, MFC-R2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análogo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SIP-TDM gateway, </a:t>
            </a:r>
            <a:r>
              <a:rPr lang="en-US" dirty="0" err="1" smtClean="0"/>
              <a:t>NetBorder</a:t>
            </a:r>
            <a:r>
              <a:rPr lang="en-US" dirty="0" smtClean="0"/>
              <a:t>,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escalable</a:t>
            </a:r>
            <a:r>
              <a:rPr lang="en-US" dirty="0" smtClean="0"/>
              <a:t> (Linux </a:t>
            </a:r>
            <a:r>
              <a:rPr lang="en-US" dirty="0" err="1" smtClean="0"/>
              <a:t>y</a:t>
            </a:r>
            <a:r>
              <a:rPr lang="en-US" dirty="0" smtClean="0"/>
              <a:t> Windows).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Sangoma?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red de </a:t>
            </a:r>
            <a:r>
              <a:rPr lang="en-US" dirty="0" err="1" smtClean="0"/>
              <a:t>datos</a:t>
            </a:r>
            <a:r>
              <a:rPr lang="en-US" dirty="0" smtClean="0"/>
              <a:t> (X.25, Frame Relay, ADSL).</a:t>
            </a:r>
          </a:p>
          <a:p>
            <a:endParaRPr lang="en-US" dirty="0" smtClean="0"/>
          </a:p>
          <a:p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TDM (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Tarjetas</a:t>
            </a:r>
            <a:r>
              <a:rPr lang="en-US" dirty="0" smtClean="0"/>
              <a:t> de </a:t>
            </a:r>
            <a:r>
              <a:rPr lang="en-US" dirty="0" err="1" smtClean="0"/>
              <a:t>transcoding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IP.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 Sangoma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Sangoma en el </a:t>
            </a:r>
            <a:r>
              <a:rPr lang="en-US" dirty="0" err="1" smtClean="0"/>
              <a:t>Ecosistema</a:t>
            </a:r>
            <a:r>
              <a:rPr lang="en-US" dirty="0" smtClean="0"/>
              <a:t> del Software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2438</Words>
  <Application>Microsoft Office PowerPoint</Application>
  <PresentationFormat>On-screen Show (4:3)</PresentationFormat>
  <Paragraphs>487</Paragraphs>
  <Slides>44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Custom Design</vt:lpstr>
      <vt:lpstr>Sangoma en el ecosistema del software libre.</vt:lpstr>
      <vt:lpstr>Agenda</vt:lpstr>
      <vt:lpstr>Quien soy?</vt:lpstr>
      <vt:lpstr>Quien soy?</vt:lpstr>
      <vt:lpstr>Quien es Sangoma?</vt:lpstr>
      <vt:lpstr>Quien es Sangoma?</vt:lpstr>
      <vt:lpstr>Quien es Sangoma?</vt:lpstr>
      <vt:lpstr>Quien es Sangoma?</vt:lpstr>
      <vt:lpstr>Hardware de Sangoma</vt:lpstr>
      <vt:lpstr>A-Series</vt:lpstr>
      <vt:lpstr>Módulo DSP opcional</vt:lpstr>
      <vt:lpstr>Actualización de Firmware Dinámica.</vt:lpstr>
      <vt:lpstr>A200 – Tarjeta Analógica.</vt:lpstr>
      <vt:lpstr>A400 – Tarjeta Analógica.</vt:lpstr>
      <vt:lpstr>Módulos Analógicos</vt:lpstr>
      <vt:lpstr>Serie A10X (A101, A102, A104, A108)</vt:lpstr>
      <vt:lpstr>B500 – Tarjeta ISDN BRI</vt:lpstr>
      <vt:lpstr>Módulos BRI</vt:lpstr>
      <vt:lpstr>B60X – Tarjetas híbridas </vt:lpstr>
      <vt:lpstr>B700 – Todo en uno BRI, FXO y FXS </vt:lpstr>
      <vt:lpstr>UT100 – FXO USB </vt:lpstr>
      <vt:lpstr>Por qué Sangoma en el software libre? </vt:lpstr>
      <vt:lpstr>Sangoma en la Comunidad Asterisk </vt:lpstr>
      <vt:lpstr>Sangoma en LATAM – OpenR2 </vt:lpstr>
      <vt:lpstr>OpenR2 </vt:lpstr>
      <vt:lpstr>Sangoma en la Comunidad FreeSWITCH </vt:lpstr>
      <vt:lpstr>FreeTDM</vt:lpstr>
      <vt:lpstr>Sangoma Media Gateway</vt:lpstr>
      <vt:lpstr>Sangoma Media Gateway</vt:lpstr>
      <vt:lpstr>D-Series Transcoding</vt:lpstr>
      <vt:lpstr>Por qué hacer transcoding? </vt:lpstr>
      <vt:lpstr>Codecs de Voz </vt:lpstr>
      <vt:lpstr>Establecimiento de una Llamada VoIP </vt:lpstr>
      <vt:lpstr>Establecimiento de una Llamada VoIP </vt:lpstr>
      <vt:lpstr>Servidor de Transcoding</vt:lpstr>
      <vt:lpstr>Servidor de Transcoding</vt:lpstr>
      <vt:lpstr>Servidor de Transcoding</vt:lpstr>
      <vt:lpstr>Servidor de Transcoding</vt:lpstr>
      <vt:lpstr>D100 Transcoding </vt:lpstr>
      <vt:lpstr>D500 Transcoding </vt:lpstr>
      <vt:lpstr>Capacidad de Transcoding </vt:lpstr>
      <vt:lpstr>Ejemplo con Servidor Dedicado </vt:lpstr>
      <vt:lpstr>Conclusión </vt:lpstr>
      <vt:lpstr>Slide 44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Moises Silva</cp:lastModifiedBy>
  <cp:revision>293</cp:revision>
  <dcterms:created xsi:type="dcterms:W3CDTF">2010-11-17T07:13:50Z</dcterms:created>
  <dcterms:modified xsi:type="dcterms:W3CDTF">2010-11-17T07:56:30Z</dcterms:modified>
</cp:coreProperties>
</file>