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442" r:id="rId3"/>
    <p:sldId id="338" r:id="rId4"/>
    <p:sldId id="380" r:id="rId5"/>
    <p:sldId id="418" r:id="rId6"/>
    <p:sldId id="419" r:id="rId7"/>
    <p:sldId id="443" r:id="rId8"/>
    <p:sldId id="444" r:id="rId9"/>
    <p:sldId id="420" r:id="rId10"/>
    <p:sldId id="422" r:id="rId11"/>
    <p:sldId id="421" r:id="rId12"/>
    <p:sldId id="423" r:id="rId13"/>
    <p:sldId id="424" r:id="rId14"/>
    <p:sldId id="445" r:id="rId15"/>
    <p:sldId id="425" r:id="rId16"/>
    <p:sldId id="426" r:id="rId17"/>
    <p:sldId id="427" r:id="rId18"/>
    <p:sldId id="448" r:id="rId19"/>
    <p:sldId id="428" r:id="rId20"/>
    <p:sldId id="429" r:id="rId21"/>
    <p:sldId id="446" r:id="rId22"/>
    <p:sldId id="458" r:id="rId23"/>
    <p:sldId id="447" r:id="rId24"/>
    <p:sldId id="430" r:id="rId25"/>
    <p:sldId id="431" r:id="rId26"/>
    <p:sldId id="432" r:id="rId27"/>
    <p:sldId id="449" r:id="rId28"/>
    <p:sldId id="433" r:id="rId29"/>
    <p:sldId id="435" r:id="rId30"/>
    <p:sldId id="450" r:id="rId31"/>
    <p:sldId id="434" r:id="rId32"/>
    <p:sldId id="436" r:id="rId33"/>
    <p:sldId id="437" r:id="rId34"/>
    <p:sldId id="451" r:id="rId35"/>
    <p:sldId id="438" r:id="rId36"/>
    <p:sldId id="452" r:id="rId37"/>
    <p:sldId id="453" r:id="rId38"/>
    <p:sldId id="439" r:id="rId39"/>
    <p:sldId id="454" r:id="rId40"/>
    <p:sldId id="455" r:id="rId41"/>
    <p:sldId id="457" r:id="rId42"/>
    <p:sldId id="456" r:id="rId43"/>
    <p:sldId id="459" r:id="rId44"/>
    <p:sldId id="417" r:id="rId45"/>
    <p:sldId id="441" r:id="rId46"/>
    <p:sldId id="286" r:id="rId47"/>
    <p:sldId id="260" r:id="rId48"/>
    <p:sldId id="261" r:id="rId4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808000"/>
    <a:srgbClr val="543D04"/>
    <a:srgbClr val="3366FF"/>
    <a:srgbClr val="898989"/>
    <a:srgbClr val="F2F2F2"/>
    <a:srgbClr val="BFBFBF"/>
    <a:srgbClr val="F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229" autoAdjust="0"/>
  </p:normalViewPr>
  <p:slideViewPr>
    <p:cSldViewPr snapToGrid="0">
      <p:cViewPr varScale="1">
        <p:scale>
          <a:sx n="93" d="100"/>
          <a:sy n="93" d="100"/>
        </p:scale>
        <p:origin x="-20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C0182F9-51EF-BD42-8FA6-E3FE7AE6AEA0}" type="datetimeFigureOut">
              <a:rPr lang="en-CA"/>
              <a:pPr>
                <a:defRPr/>
              </a:pPr>
              <a:t>16-08-11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E92D04B-5080-3B42-AC93-ED1F18B5AD6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7183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32C9202-F53D-144C-AA93-A223A22FC10D}" type="datetimeFigureOut">
              <a:rPr lang="en-CA"/>
              <a:pPr>
                <a:defRPr/>
              </a:pPr>
              <a:t>16-08-11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pPr lvl="0"/>
            <a:endParaRPr lang="en-C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56" tIns="48328" rIns="96656" bIns="48328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2B2D130-6B61-E84F-9725-449A49EFB08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4265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7EFBF47-9B2C-054D-BC18-67C409B596EE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CA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CA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CA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CA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CA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CA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CA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CA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CA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CA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CA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CA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CA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CA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CA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CA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CA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CA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CA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CA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CA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CA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CA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CA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CA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CA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CA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CA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CA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CA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CA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CA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CA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CA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CA" sz="12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CA" sz="12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CA" sz="12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CA" sz="12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CA" sz="12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CA" sz="120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6692A0A-3BD4-ED46-AF60-231F26D29E1F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CA" sz="120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3F37ED-A17B-AA46-A78A-2BF4CEDD83BD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CA" sz="120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5200"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250040-3677-1E45-BC9B-48CD6DF22115}" type="slidenum">
              <a:rPr lang="en-CA" sz="12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CA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CA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CA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CA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Mention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IoT</a:t>
            </a:r>
            <a:r>
              <a:rPr lang="en-US" baseline="0" dirty="0" smtClean="0">
                <a:latin typeface="Calibri" charset="0"/>
              </a:rPr>
              <a:t> as a driver for more time series data generation</a:t>
            </a:r>
            <a:endParaRPr lang="en-US" dirty="0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CA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8992"/>
            <a:ext cx="7772400" cy="1367132"/>
          </a:xfrm>
        </p:spPr>
        <p:txBody>
          <a:bodyPr anchor="b"/>
          <a:lstStyle>
            <a:lvl1pPr algn="r">
              <a:defRPr>
                <a:solidFill>
                  <a:srgbClr val="005DA6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0100" y="3456965"/>
            <a:ext cx="6400800" cy="137160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1396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889001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F7275-CB8C-8848-80DF-D96E860140B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©2013 Sangoma Technologies</a:t>
            </a:r>
          </a:p>
        </p:txBody>
      </p:sp>
    </p:spTree>
    <p:extLst>
      <p:ext uri="{BB962C8B-B14F-4D97-AF65-F5344CB8AC3E}">
        <p14:creationId xmlns:p14="http://schemas.microsoft.com/office/powerpoint/2010/main" val="242698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04066"/>
            <a:ext cx="7772400" cy="1362075"/>
          </a:xfrm>
        </p:spPr>
        <p:txBody>
          <a:bodyPr anchor="t"/>
          <a:lstStyle>
            <a:lvl1pPr algn="r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54213"/>
            <a:ext cx="77724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rgbClr val="005DA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660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chemeClr val="tx1"/>
                </a:solidFill>
              </a:defRPr>
            </a:lvl1pPr>
            <a:lvl2pPr>
              <a:defRPr sz="2400" baseline="0">
                <a:solidFill>
                  <a:schemeClr val="tx1"/>
                </a:solidFill>
              </a:defRPr>
            </a:lvl2pPr>
            <a:lvl3pPr>
              <a:defRPr sz="2000" baseline="0">
                <a:solidFill>
                  <a:schemeClr val="tx1"/>
                </a:solidFill>
              </a:defRPr>
            </a:lvl3pPr>
            <a:lvl4pPr>
              <a:defRPr sz="18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chemeClr val="tx1"/>
                </a:solidFill>
              </a:defRPr>
            </a:lvl1pPr>
            <a:lvl2pPr>
              <a:defRPr sz="2400" baseline="0">
                <a:solidFill>
                  <a:schemeClr val="tx1"/>
                </a:solidFill>
              </a:defRPr>
            </a:lvl2pPr>
            <a:lvl3pPr>
              <a:defRPr sz="2000" baseline="0">
                <a:solidFill>
                  <a:schemeClr val="tx1"/>
                </a:solidFill>
              </a:defRPr>
            </a:lvl3pPr>
            <a:lvl4pPr>
              <a:defRPr sz="18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1B323-CBC2-C64A-A0AB-83B69D9C946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©2013 Sangoma Technologies</a:t>
            </a:r>
          </a:p>
        </p:txBody>
      </p:sp>
    </p:spTree>
    <p:extLst>
      <p:ext uri="{BB962C8B-B14F-4D97-AF65-F5344CB8AC3E}">
        <p14:creationId xmlns:p14="http://schemas.microsoft.com/office/powerpoint/2010/main" val="318896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2453"/>
            <a:ext cx="4040188" cy="639762"/>
          </a:xfrm>
        </p:spPr>
        <p:txBody>
          <a:bodyPr anchor="ctr"/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0186"/>
            <a:ext cx="4040188" cy="4105977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2000" baseline="0">
                <a:solidFill>
                  <a:schemeClr val="tx1"/>
                </a:solidFill>
              </a:defRPr>
            </a:lvl2pPr>
            <a:lvl3pPr>
              <a:defRPr sz="1800" baseline="0">
                <a:solidFill>
                  <a:schemeClr val="tx1"/>
                </a:solidFill>
              </a:defRPr>
            </a:lvl3pPr>
            <a:lvl4pPr>
              <a:defRPr sz="1600" baseline="0">
                <a:solidFill>
                  <a:schemeClr val="tx1"/>
                </a:solidFill>
              </a:defRPr>
            </a:lvl4pPr>
            <a:lvl5pPr>
              <a:defRPr sz="1600" baseline="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22453"/>
            <a:ext cx="4041775" cy="639762"/>
          </a:xfrm>
        </p:spPr>
        <p:txBody>
          <a:bodyPr anchor="ctr"/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0186"/>
            <a:ext cx="4041775" cy="4105977"/>
          </a:xfrm>
        </p:spPr>
        <p:txBody>
          <a:bodyPr/>
          <a:lstStyle>
            <a:lvl1pP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813A1-5262-2E4D-9604-219C3995A9E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©2013 Sangoma Technologies</a:t>
            </a:r>
          </a:p>
        </p:txBody>
      </p:sp>
    </p:spTree>
    <p:extLst>
      <p:ext uri="{BB962C8B-B14F-4D97-AF65-F5344CB8AC3E}">
        <p14:creationId xmlns:p14="http://schemas.microsoft.com/office/powerpoint/2010/main" val="315610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7FD97-9C23-674A-BC59-401217ECA64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©2013 Sangoma Technologies</a:t>
            </a:r>
          </a:p>
        </p:txBody>
      </p:sp>
    </p:spTree>
    <p:extLst>
      <p:ext uri="{BB962C8B-B14F-4D97-AF65-F5344CB8AC3E}">
        <p14:creationId xmlns:p14="http://schemas.microsoft.com/office/powerpoint/2010/main" val="4110839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header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footer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986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7875" y="6365875"/>
            <a:ext cx="741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77C401C-0CDE-394F-AEDD-D41E4DE70E6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Sangoma Technologies - © 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05DA6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DA6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DA6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DA6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DA6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DA6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DA6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DA6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DA6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moy@sangoma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onitoringsucks" TargetMode="External"/><Relationship Id="rId4" Type="http://schemas.openxmlformats.org/officeDocument/2006/relationships/hyperlink" Target="https://github.com/monitoringsucks/blog-posts" TargetMode="External"/><Relationship Id="rId5" Type="http://schemas.openxmlformats.org/officeDocument/2006/relationships/hyperlink" Target="https://vimeo.com/monitorama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github.com/moises-silva/mod_prometheu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s://gitlab.com/wiresight/freeswitchrs/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hyperlink" Target="http://www.sangoma.com/" TargetMode="External"/><Relationship Id="rId5" Type="http://schemas.openxmlformats.org/officeDocument/2006/relationships/hyperlink" Target="mailto:sales@sangoma.com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>
          <a:xfrm>
            <a:off x="685800" y="1506538"/>
            <a:ext cx="7772400" cy="1317625"/>
          </a:xfrm>
        </p:spPr>
        <p:txBody>
          <a:bodyPr/>
          <a:lstStyle/>
          <a:p>
            <a:r>
              <a:rPr lang="en-US" dirty="0" err="1" smtClean="0">
                <a:latin typeface="Calibri" charset="0"/>
              </a:rPr>
              <a:t>FreeSWITCH</a:t>
            </a:r>
            <a:r>
              <a:rPr lang="en-US" dirty="0" smtClean="0">
                <a:latin typeface="Calibri" charset="0"/>
              </a:rPr>
              <a:t> Monitoring</a:t>
            </a:r>
            <a:endParaRPr lang="en-US" dirty="0"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0100" y="2797175"/>
            <a:ext cx="6400800" cy="1104519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ea typeface="+mn-ea"/>
                <a:cs typeface="+mn-cs"/>
              </a:rPr>
              <a:t>ClueCon</a:t>
            </a:r>
            <a:r>
              <a:rPr lang="en-US" dirty="0" smtClean="0">
                <a:ea typeface="+mn-ea"/>
                <a:cs typeface="+mn-cs"/>
              </a:rPr>
              <a:t>, August 2016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ea typeface="+mn-ea"/>
                <a:cs typeface="+mn-cs"/>
              </a:rPr>
              <a:t>Moisés</a:t>
            </a:r>
            <a:r>
              <a:rPr lang="en-US" dirty="0" smtClean="0">
                <a:ea typeface="+mn-ea"/>
                <a:cs typeface="+mn-cs"/>
              </a:rPr>
              <a:t> Silva &lt;</a:t>
            </a:r>
            <a:r>
              <a:rPr lang="en-US" dirty="0" smtClean="0">
                <a:ea typeface="+mn-ea"/>
                <a:cs typeface="+mn-cs"/>
                <a:hlinkClick r:id="rId3"/>
              </a:rPr>
              <a:t>moy@sangoma.com</a:t>
            </a:r>
            <a:r>
              <a:rPr lang="en-US" dirty="0" smtClean="0">
                <a:ea typeface="+mn-ea"/>
                <a:cs typeface="+mn-cs"/>
              </a:rPr>
              <a:t>&gt;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Manager, Software Engineering </a:t>
            </a: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FreeSWITCH</a:t>
            </a:r>
            <a:r>
              <a:rPr lang="en-US" dirty="0" smtClean="0">
                <a:latin typeface="Calibri" charset="0"/>
              </a:rPr>
              <a:t> Metrics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219735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Active Calls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Total Calls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Failed Calls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Registrations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Failed Registrations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372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FreeSWITCH</a:t>
            </a:r>
            <a:r>
              <a:rPr lang="en-US" dirty="0" smtClean="0">
                <a:latin typeface="Calibri" charset="0"/>
              </a:rPr>
              <a:t> Metrics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219735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ASR (Answer / Seizure Ratio)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NER (Network Effectiveness Ratio)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ACD (Average Call Duration)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PDD (Post Dial Delay)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634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Logs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219735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Logs can be a source of metrics when metrics and service checks are not enough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You may want to send alerts based on log patterns </a:t>
            </a:r>
            <a:r>
              <a:rPr lang="en-US" dirty="0" smtClean="0">
                <a:ea typeface="+mn-ea"/>
                <a:cs typeface="+mn-cs"/>
              </a:rPr>
              <a:t>and repeated </a:t>
            </a:r>
            <a:r>
              <a:rPr lang="en-US" dirty="0" smtClean="0">
                <a:ea typeface="+mn-ea"/>
                <a:cs typeface="+mn-cs"/>
              </a:rPr>
              <a:t>log errors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ELK Stack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Elastic Search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  <a:cs typeface="+mn-cs"/>
              </a:rPr>
              <a:t>Logstash</a:t>
            </a:r>
            <a:endParaRPr lang="en-US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Kabana</a:t>
            </a: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516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Alerting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219735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Email, Chat (Slack/</a:t>
            </a:r>
            <a:r>
              <a:rPr lang="en-US" dirty="0" err="1" smtClean="0">
                <a:ea typeface="+mn-ea"/>
                <a:cs typeface="+mn-cs"/>
              </a:rPr>
              <a:t>HipChat</a:t>
            </a:r>
            <a:r>
              <a:rPr lang="en-US" dirty="0" smtClean="0">
                <a:ea typeface="+mn-ea"/>
                <a:cs typeface="+mn-cs"/>
              </a:rPr>
              <a:t>), SMS, </a:t>
            </a:r>
            <a:r>
              <a:rPr lang="en-US" dirty="0" err="1" smtClean="0">
                <a:ea typeface="+mn-ea"/>
                <a:cs typeface="+mn-cs"/>
              </a:rPr>
              <a:t>etc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Alert based on expected metrics and check failures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Procure to use percentiles instead of averages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Several alternatives: Prometheus, </a:t>
            </a:r>
            <a:r>
              <a:rPr lang="en-US" dirty="0" err="1" smtClean="0">
                <a:ea typeface="+mn-ea"/>
                <a:cs typeface="+mn-cs"/>
              </a:rPr>
              <a:t>Alerta</a:t>
            </a:r>
            <a:r>
              <a:rPr lang="en-US" dirty="0" smtClean="0">
                <a:ea typeface="+mn-ea"/>
                <a:cs typeface="+mn-cs"/>
              </a:rPr>
              <a:t>, Flapjack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177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Alert Fatigue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2016</a:t>
            </a:r>
            <a:endParaRPr lang="en-US" dirty="0"/>
          </a:p>
        </p:txBody>
      </p:sp>
      <p:pic>
        <p:nvPicPr>
          <p:cNvPr id="4" name="Picture 3" descr="this-is-fi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32" y="3188353"/>
            <a:ext cx="5549974" cy="2630456"/>
          </a:xfrm>
          <a:prstGeom prst="rect">
            <a:avLst/>
          </a:prstGeom>
        </p:spPr>
      </p:pic>
      <p:sp>
        <p:nvSpPr>
          <p:cNvPr id="9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219735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This happens when alerts are triggered too often and causes the receiver to be desensitized</a:t>
            </a: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539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Alert Fatigue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219735" cy="4525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You know you have it when you start ignoring alerts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Ignoring alerts leads to missing real problems or taking too long to respond to them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408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Alert Fatigue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219735" cy="452596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Warnings might be well intended and in isolation work well, however, when they add up, they may cause more harm than good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Adjust your thresholds. Be cautious with warning </a:t>
            </a:r>
            <a:r>
              <a:rPr lang="en-US" dirty="0" err="1" smtClean="0">
                <a:ea typeface="+mn-ea"/>
                <a:cs typeface="+mn-cs"/>
              </a:rPr>
              <a:t>vs</a:t>
            </a:r>
            <a:r>
              <a:rPr lang="en-US" dirty="0" smtClean="0">
                <a:ea typeface="+mn-ea"/>
                <a:cs typeface="+mn-cs"/>
              </a:rPr>
              <a:t> critical severity and adjust your notifications accordingly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Kill or fix alerts that are firing too often. You need a way to easily mute them in the meantime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28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sz="half" idx="1"/>
          </p:nvPr>
        </p:nvSpPr>
        <p:spPr>
          <a:xfrm>
            <a:off x="375269" y="1449995"/>
            <a:ext cx="7219735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They’re all about getting th</a:t>
            </a:r>
            <a:r>
              <a:rPr lang="en-US" dirty="0" smtClean="0">
                <a:ea typeface="+mn-ea"/>
                <a:cs typeface="+mn-cs"/>
              </a:rPr>
              <a:t>e job done. And they do: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is-I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s-I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s-I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s-I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s-I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s-I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s-I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s-IS" dirty="0" smtClean="0">
                <a:ea typeface="+mn-ea"/>
                <a:cs typeface="+mn-cs"/>
              </a:rPr>
              <a:t>But at some point you gotta ask yourself if there’s a better way ...</a:t>
            </a: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Traditional Solutions</a:t>
            </a:r>
            <a:endParaRPr lang="en-US" dirty="0">
              <a:latin typeface="Calibri" charset="0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2016</a:t>
            </a:r>
            <a:endParaRPr lang="en-US" dirty="0"/>
          </a:p>
        </p:txBody>
      </p:sp>
      <p:pic>
        <p:nvPicPr>
          <p:cNvPr id="3" name="Picture 2" descr="traditional-solutions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20" y="1931880"/>
            <a:ext cx="3978349" cy="298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34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SNMP</a:t>
            </a:r>
            <a:endParaRPr lang="en-US" dirty="0">
              <a:latin typeface="Calibri" charset="0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2016</a:t>
            </a:r>
            <a:endParaRPr lang="en-US" dirty="0"/>
          </a:p>
        </p:txBody>
      </p:sp>
      <p:pic>
        <p:nvPicPr>
          <p:cNvPr id="5" name="Picture 4" descr="snmp-stop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570271"/>
            <a:ext cx="4355808" cy="421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4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SNMP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219735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MIBs/OIDs </a:t>
            </a:r>
            <a:r>
              <a:rPr lang="en-US" dirty="0" smtClean="0">
                <a:ea typeface="+mn-ea"/>
                <a:cs typeface="+mn-cs"/>
              </a:rPr>
              <a:t>are cumbersome to use (to say the least)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OIDs available in </a:t>
            </a:r>
            <a:r>
              <a:rPr lang="en-US" dirty="0" err="1" smtClean="0">
                <a:ea typeface="+mn-ea"/>
                <a:cs typeface="+mn-cs"/>
              </a:rPr>
              <a:t>FreeSWITCH</a:t>
            </a:r>
            <a:r>
              <a:rPr lang="en-US" dirty="0" smtClean="0">
                <a:ea typeface="+mn-ea"/>
                <a:cs typeface="+mn-cs"/>
              </a:rPr>
              <a:t> give you number </a:t>
            </a:r>
            <a:r>
              <a:rPr lang="en-US" dirty="0" smtClean="0">
                <a:ea typeface="+mn-ea"/>
                <a:cs typeface="+mn-cs"/>
              </a:rPr>
              <a:t>of sessions, active calls, sessions per second </a:t>
            </a:r>
            <a:r>
              <a:rPr lang="en-US" dirty="0" smtClean="0">
                <a:ea typeface="+mn-ea"/>
                <a:cs typeface="+mn-cs"/>
              </a:rPr>
              <a:t>etc.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Not easy to collect custom </a:t>
            </a:r>
            <a:r>
              <a:rPr lang="en-US" dirty="0" smtClean="0">
                <a:ea typeface="+mn-ea"/>
                <a:cs typeface="+mn-cs"/>
              </a:rPr>
              <a:t>metrics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Very limited information exposed by </a:t>
            </a:r>
            <a:r>
              <a:rPr lang="en-US" dirty="0" err="1" smtClean="0">
                <a:ea typeface="+mn-ea"/>
                <a:cs typeface="+mn-cs"/>
              </a:rPr>
              <a:t>mod_snmp</a:t>
            </a:r>
            <a:r>
              <a:rPr lang="en-US" dirty="0" smtClean="0">
                <a:ea typeface="+mn-ea"/>
                <a:cs typeface="+mn-cs"/>
              </a:rPr>
              <a:t> and overall seems kind of </a:t>
            </a:r>
            <a:r>
              <a:rPr lang="en-US" dirty="0" smtClean="0">
                <a:ea typeface="+mn-ea"/>
                <a:cs typeface="+mn-cs"/>
              </a:rPr>
              <a:t>abandoned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The monitoring/management </a:t>
            </a:r>
            <a:r>
              <a:rPr lang="en-US" dirty="0" smtClean="0">
                <a:ea typeface="+mn-ea"/>
                <a:cs typeface="+mn-cs"/>
              </a:rPr>
              <a:t>interface in </a:t>
            </a:r>
            <a:r>
              <a:rPr lang="en-US" dirty="0" err="1" smtClean="0">
                <a:ea typeface="+mn-ea"/>
                <a:cs typeface="+mn-cs"/>
              </a:rPr>
              <a:t>FreeSWITCH</a:t>
            </a:r>
            <a:r>
              <a:rPr lang="en-US" dirty="0" smtClean="0">
                <a:ea typeface="+mn-ea"/>
                <a:cs typeface="+mn-cs"/>
              </a:rPr>
              <a:t> needs some work</a:t>
            </a: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644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We’re Hiring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29642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Linux developers C/C++ or Python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Anywhere in the world, paid relocation to Toronto or full time remote opportunities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Fun and relaxed work environment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440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CACTI &amp; </a:t>
            </a:r>
            <a:r>
              <a:rPr lang="en-US" dirty="0" err="1" smtClean="0">
                <a:latin typeface="Calibri" charset="0"/>
              </a:rPr>
              <a:t>RRDtool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219735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Web front end for the </a:t>
            </a:r>
            <a:r>
              <a:rPr lang="en-US" dirty="0" err="1" smtClean="0">
                <a:ea typeface="+mn-ea"/>
                <a:cs typeface="+mn-cs"/>
              </a:rPr>
              <a:t>RRDtool</a:t>
            </a:r>
            <a:r>
              <a:rPr lang="en-US" dirty="0" smtClean="0">
                <a:ea typeface="+mn-ea"/>
                <a:cs typeface="+mn-cs"/>
              </a:rPr>
              <a:t> time-series database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Collect metrics from multiple sources (</a:t>
            </a:r>
            <a:r>
              <a:rPr lang="en-US" dirty="0" err="1" smtClean="0">
                <a:ea typeface="+mn-ea"/>
                <a:cs typeface="+mn-cs"/>
              </a:rPr>
              <a:t>e.g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snmp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No one can ever remember how to add a server (convoluted process)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372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CACTI &amp; </a:t>
            </a:r>
            <a:r>
              <a:rPr lang="en-US" dirty="0" err="1" smtClean="0">
                <a:latin typeface="Calibri" charset="0"/>
              </a:rPr>
              <a:t>RRDtool</a:t>
            </a:r>
            <a:endParaRPr lang="en-US" dirty="0">
              <a:latin typeface="Calibri" charset="0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2016</a:t>
            </a:r>
            <a:endParaRPr lang="en-US" dirty="0"/>
          </a:p>
        </p:txBody>
      </p:sp>
      <p:pic>
        <p:nvPicPr>
          <p:cNvPr id="4" name="Picture 3" descr="ugly-cacti-grap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67" y="2187899"/>
            <a:ext cx="7556500" cy="3022600"/>
          </a:xfrm>
          <a:prstGeom prst="rect">
            <a:avLst/>
          </a:prstGeom>
        </p:spPr>
      </p:pic>
      <p:sp>
        <p:nvSpPr>
          <p:cNvPr id="9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219735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You end up with ugly graphs like this: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>
                <a:ea typeface="+mn-ea"/>
                <a:cs typeface="+mn-cs"/>
              </a:rPr>
              <a:t>It’s better than nothing though </a:t>
            </a:r>
            <a:r>
              <a:rPr lang="is-IS" dirty="0" smtClean="0">
                <a:ea typeface="+mn-ea"/>
                <a:cs typeface="+mn-cs"/>
              </a:rPr>
              <a:t>….</a:t>
            </a:r>
            <a:endParaRPr lang="en-US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771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Monitoring Sucks</a:t>
            </a:r>
            <a:endParaRPr lang="en-US" dirty="0">
              <a:latin typeface="Calibri" charset="0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219735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So much that around 2011 a “Monitoring Sucks” community was set to fix it: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  <a:hlinkClick r:id="rId3"/>
              </a:rPr>
              <a:t>https://github.com/</a:t>
            </a:r>
            <a:r>
              <a:rPr lang="en-US" dirty="0" smtClean="0">
                <a:ea typeface="+mn-ea"/>
                <a:hlinkClick r:id="rId3"/>
              </a:rPr>
              <a:t>monitoringsucks</a:t>
            </a:r>
            <a:endParaRPr lang="en-US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  <a:hlinkClick r:id="rId4"/>
              </a:rPr>
              <a:t>https://github.com/monitoringsucks/blog-</a:t>
            </a:r>
            <a:r>
              <a:rPr lang="en-US" dirty="0" smtClean="0">
                <a:ea typeface="+mn-ea"/>
                <a:hlinkClick r:id="rId4"/>
              </a:rPr>
              <a:t>posts</a:t>
            </a:r>
            <a:endParaRPr lang="en-US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  <a:hlinkClick r:id="rId5"/>
              </a:rPr>
              <a:t>https://vimeo.com/</a:t>
            </a:r>
            <a:r>
              <a:rPr lang="en-US" dirty="0" smtClean="0">
                <a:ea typeface="+mn-ea"/>
                <a:hlinkClick r:id="rId5"/>
              </a:rPr>
              <a:t>monitorama</a:t>
            </a:r>
            <a:endParaRPr lang="en-US" dirty="0" smtClean="0">
              <a:ea typeface="+mn-ea"/>
            </a:endParaRP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dirty="0">
              <a:ea typeface="+mn-ea"/>
            </a:endParaRP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692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New Solutions</a:t>
            </a:r>
            <a:endParaRPr lang="en-US" dirty="0">
              <a:latin typeface="Calibri" charset="0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2016</a:t>
            </a:r>
            <a:endParaRPr lang="en-US" dirty="0"/>
          </a:p>
        </p:txBody>
      </p:sp>
      <p:pic>
        <p:nvPicPr>
          <p:cNvPr id="3" name="Picture 2" descr="new-monitoring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158" y="2253000"/>
            <a:ext cx="2955585" cy="3877895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219735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Because new is always better </a:t>
            </a:r>
            <a:r>
              <a:rPr lang="is-IS" dirty="0" smtClean="0">
                <a:ea typeface="+mn-ea"/>
                <a:cs typeface="+mn-cs"/>
              </a:rPr>
              <a:t>…</a:t>
            </a:r>
            <a:endParaRPr lang="en-US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50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Sensu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219735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Monitoring that doesn’t suck (their motto)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You can reuse </a:t>
            </a:r>
            <a:r>
              <a:rPr lang="en-US" dirty="0" err="1" smtClean="0">
                <a:ea typeface="+mn-ea"/>
                <a:cs typeface="+mn-cs"/>
              </a:rPr>
              <a:t>nagios</a:t>
            </a:r>
            <a:r>
              <a:rPr lang="en-US" dirty="0" smtClean="0">
                <a:ea typeface="+mn-ea"/>
                <a:cs typeface="+mn-cs"/>
              </a:rPr>
              <a:t>/</a:t>
            </a:r>
            <a:r>
              <a:rPr lang="en-US" dirty="0" err="1" smtClean="0">
                <a:ea typeface="+mn-ea"/>
                <a:cs typeface="+mn-cs"/>
              </a:rPr>
              <a:t>zabbix</a:t>
            </a:r>
            <a:r>
              <a:rPr lang="en-US" dirty="0" smtClean="0">
                <a:ea typeface="+mn-ea"/>
                <a:cs typeface="+mn-cs"/>
              </a:rPr>
              <a:t> checks. </a:t>
            </a:r>
            <a:r>
              <a:rPr lang="en-US" dirty="0" err="1" smtClean="0">
                <a:ea typeface="+mn-ea"/>
                <a:cs typeface="+mn-cs"/>
              </a:rPr>
              <a:t>Sensu</a:t>
            </a:r>
            <a:r>
              <a:rPr lang="en-US" dirty="0" smtClean="0">
                <a:ea typeface="+mn-ea"/>
                <a:cs typeface="+mn-cs"/>
              </a:rPr>
              <a:t> was designed as a replacement for aging </a:t>
            </a:r>
            <a:r>
              <a:rPr lang="en-US" dirty="0" err="1" smtClean="0">
                <a:ea typeface="+mn-ea"/>
                <a:cs typeface="+mn-cs"/>
              </a:rPr>
              <a:t>Nagios</a:t>
            </a:r>
            <a:r>
              <a:rPr lang="en-US" dirty="0" smtClean="0">
                <a:ea typeface="+mn-ea"/>
                <a:cs typeface="+mn-cs"/>
              </a:rPr>
              <a:t> installations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No time-series database included, you have several options available (</a:t>
            </a:r>
            <a:r>
              <a:rPr lang="en-US" dirty="0" err="1" smtClean="0">
                <a:ea typeface="+mn-ea"/>
                <a:cs typeface="+mn-cs"/>
              </a:rPr>
              <a:t>e.g</a:t>
            </a:r>
            <a:r>
              <a:rPr lang="en-US" dirty="0" smtClean="0">
                <a:ea typeface="+mn-ea"/>
                <a:cs typeface="+mn-cs"/>
              </a:rPr>
              <a:t> Graphite, </a:t>
            </a:r>
            <a:r>
              <a:rPr lang="en-US" dirty="0" err="1" smtClean="0">
                <a:ea typeface="+mn-ea"/>
                <a:cs typeface="+mn-cs"/>
              </a:rPr>
              <a:t>InfluxDB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148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Sensu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219735" cy="452596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Pull/Push system with an agent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Pub/Sub model with pluggable transports (</a:t>
            </a:r>
            <a:r>
              <a:rPr lang="en-US" dirty="0" err="1" smtClean="0">
                <a:ea typeface="+mn-ea"/>
                <a:cs typeface="+mn-cs"/>
              </a:rPr>
              <a:t>RabbitMQ</a:t>
            </a:r>
            <a:r>
              <a:rPr lang="en-US" dirty="0" smtClean="0">
                <a:ea typeface="+mn-ea"/>
                <a:cs typeface="+mn-cs"/>
              </a:rPr>
              <a:t>, </a:t>
            </a:r>
            <a:r>
              <a:rPr lang="en-US" dirty="0" err="1" smtClean="0">
                <a:ea typeface="+mn-ea"/>
                <a:cs typeface="+mn-cs"/>
              </a:rPr>
              <a:t>Redis</a:t>
            </a:r>
            <a:r>
              <a:rPr lang="en-US" dirty="0" smtClean="0">
                <a:ea typeface="+mn-ea"/>
                <a:cs typeface="+mn-cs"/>
              </a:rPr>
              <a:t>, Amazon SQS)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Nodes subscribe to groups of checks. The checks are scheduled by the server or the node.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Both service and metric checks supported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Check results can be sent asynchronously by external jobs via raw TCP + JSON (support in a </a:t>
            </a:r>
            <a:r>
              <a:rPr lang="en-US" dirty="0" err="1" smtClean="0">
                <a:ea typeface="+mn-ea"/>
                <a:cs typeface="+mn-cs"/>
              </a:rPr>
              <a:t>github</a:t>
            </a:r>
            <a:r>
              <a:rPr lang="en-US" dirty="0" smtClean="0">
                <a:ea typeface="+mn-ea"/>
                <a:cs typeface="+mn-cs"/>
              </a:rPr>
              <a:t> PR for HTTP)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733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Sensu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219735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HTTP API to read access nodes, checks, silence alarms, </a:t>
            </a:r>
            <a:r>
              <a:rPr lang="en-US" dirty="0" err="1" smtClean="0">
                <a:ea typeface="+mn-ea"/>
                <a:cs typeface="+mn-cs"/>
              </a:rPr>
              <a:t>etc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Nice and simple dashboard UI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Dynamic infrastructure. Servers add themselves to the monitoring system.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  <a:cs typeface="+mn-cs"/>
              </a:rPr>
              <a:t>Composable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json</a:t>
            </a:r>
            <a:r>
              <a:rPr lang="en-US" dirty="0" smtClean="0">
                <a:ea typeface="+mn-ea"/>
                <a:cs typeface="+mn-cs"/>
              </a:rPr>
              <a:t> configuration for easy automation (</a:t>
            </a:r>
            <a:r>
              <a:rPr lang="en-US" dirty="0" err="1" smtClean="0">
                <a:ea typeface="+mn-ea"/>
                <a:cs typeface="+mn-cs"/>
              </a:rPr>
              <a:t>e.g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Ansible</a:t>
            </a:r>
            <a:r>
              <a:rPr lang="en-US" dirty="0" smtClean="0">
                <a:ea typeface="+mn-ea"/>
                <a:cs typeface="+mn-cs"/>
              </a:rPr>
              <a:t>, </a:t>
            </a:r>
            <a:r>
              <a:rPr lang="en-US" dirty="0" err="1" smtClean="0">
                <a:ea typeface="+mn-ea"/>
                <a:cs typeface="+mn-cs"/>
              </a:rPr>
              <a:t>SaltStack</a:t>
            </a:r>
            <a:r>
              <a:rPr lang="en-US" dirty="0" smtClean="0">
                <a:ea typeface="+mn-ea"/>
                <a:cs typeface="+mn-cs"/>
              </a:rPr>
              <a:t>, Chef </a:t>
            </a:r>
            <a:r>
              <a:rPr lang="en-US" dirty="0" err="1" smtClean="0">
                <a:ea typeface="+mn-ea"/>
                <a:cs typeface="+mn-cs"/>
              </a:rPr>
              <a:t>etc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612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Sensu</a:t>
            </a:r>
            <a:endParaRPr lang="en-US" dirty="0">
              <a:latin typeface="Calibri" charset="0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2016</a:t>
            </a:r>
            <a:endParaRPr lang="en-US" dirty="0"/>
          </a:p>
        </p:txBody>
      </p:sp>
      <p:pic>
        <p:nvPicPr>
          <p:cNvPr id="5" name="Picture 4" descr="sensu-diagra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57" y="1513116"/>
            <a:ext cx="5231437" cy="42370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07260" y="5485049"/>
            <a:ext cx="220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sensuapp.org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497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Graphite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219735" cy="4525963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Time-series storage system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Whisper database format designed as an improvement over </a:t>
            </a:r>
            <a:r>
              <a:rPr lang="en-US" dirty="0" err="1" smtClean="0">
                <a:ea typeface="+mn-ea"/>
                <a:cs typeface="+mn-cs"/>
              </a:rPr>
              <a:t>RRDtool</a:t>
            </a:r>
            <a:r>
              <a:rPr lang="en-US" dirty="0" smtClean="0">
                <a:ea typeface="+mn-ea"/>
                <a:cs typeface="+mn-cs"/>
              </a:rPr>
              <a:t> to manage out of time data points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Carbon-cache is a daemon listening for metrics on a TCP socket (typically used in tandem with </a:t>
            </a:r>
            <a:r>
              <a:rPr lang="en-US" dirty="0" err="1" smtClean="0">
                <a:ea typeface="+mn-ea"/>
                <a:cs typeface="+mn-cs"/>
              </a:rPr>
              <a:t>StatsD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Metrics are stored in fixed-size files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Comes with a (quite outdated) UI for metric graphs. This is most often used as an http endpoint by other graphing tools like </a:t>
            </a:r>
            <a:r>
              <a:rPr lang="en-US" dirty="0" err="1" smtClean="0">
                <a:ea typeface="+mn-ea"/>
                <a:cs typeface="+mn-cs"/>
              </a:rPr>
              <a:t>Grafana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64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Graphite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219735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Every time series is identified by a hierarchy of dot-separated identifiers (</a:t>
            </a:r>
            <a:r>
              <a:rPr lang="en-US" dirty="0" err="1" smtClean="0">
                <a:ea typeface="+mn-ea"/>
                <a:cs typeface="+mn-cs"/>
              </a:rPr>
              <a:t>e.g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stats.freeswitch.total_calls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The text format to send stats to graphite is dead simple: &lt;metric name&gt; &lt;value&gt; &lt;timestamp&gt;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</a:rPr>
              <a:t>stats.freeswitch.total_calls</a:t>
            </a:r>
            <a:r>
              <a:rPr lang="en-US" dirty="0" smtClean="0">
                <a:ea typeface="+mn-ea"/>
              </a:rPr>
              <a:t> 50 </a:t>
            </a:r>
            <a:r>
              <a:rPr lang="is-IS" dirty="0">
                <a:ea typeface="+mn-ea"/>
              </a:rPr>
              <a:t>1470843323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No further dimensions can be encoded. The typical work-around is to encode them in the metric name: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</a:rPr>
              <a:t>stats.freeswitch.profile.internal.total_calls</a:t>
            </a:r>
            <a:r>
              <a:rPr lang="en-US" dirty="0" smtClean="0">
                <a:ea typeface="+mn-ea"/>
              </a:rPr>
              <a:t> 20 </a:t>
            </a:r>
            <a:r>
              <a:rPr lang="is-IS" sz="2000" dirty="0"/>
              <a:t>1470843323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1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Agenda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5640707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Monitoring Basics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Metrics and </a:t>
            </a:r>
            <a:r>
              <a:rPr lang="en-US" dirty="0" smtClean="0">
                <a:ea typeface="+mn-ea"/>
                <a:cs typeface="+mn-cs"/>
              </a:rPr>
              <a:t>Logs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Alerting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Traditional Solutions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Emerging Solutions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Afterword (</a:t>
            </a:r>
            <a:r>
              <a:rPr lang="en-US" dirty="0" err="1" smtClean="0">
                <a:ea typeface="+mn-ea"/>
                <a:cs typeface="+mn-cs"/>
              </a:rPr>
              <a:t>FreeSWITCH</a:t>
            </a:r>
            <a:r>
              <a:rPr lang="en-US" dirty="0" smtClean="0">
                <a:ea typeface="+mn-ea"/>
                <a:cs typeface="+mn-cs"/>
              </a:rPr>
              <a:t> Oxidized)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1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Graphite</a:t>
            </a:r>
            <a:endParaRPr lang="en-US" dirty="0">
              <a:latin typeface="Calibri" charset="0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2016</a:t>
            </a:r>
            <a:endParaRPr lang="en-US" dirty="0"/>
          </a:p>
        </p:txBody>
      </p:sp>
      <p:pic>
        <p:nvPicPr>
          <p:cNvPr id="4" name="Picture 3" descr="graphite-datafl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06" y="1530220"/>
            <a:ext cx="5044612" cy="41717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12962" y="5647169"/>
            <a:ext cx="5090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</a:t>
            </a:r>
            <a:r>
              <a:rPr lang="en-US" dirty="0"/>
              <a:t>: http://</a:t>
            </a:r>
            <a:r>
              <a:rPr lang="en-US" dirty="0" err="1"/>
              <a:t>www.aosabook.org</a:t>
            </a:r>
            <a:r>
              <a:rPr lang="en-US" dirty="0"/>
              <a:t>/en/</a:t>
            </a:r>
            <a:r>
              <a:rPr lang="en-US" dirty="0" err="1"/>
              <a:t>graphite.html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702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Prometheus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219735" cy="452596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New time-series monitoring system with built-in alerting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Includes its own time-series database format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Multi-dimensional data model (fancy term for key/value pairs labels attached to the time-series metrics)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HTTP-based pull model (Prometheus scraps nodes for metrics via HTTP)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Push gateways supported for applications without a native HTTP endpoint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58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Prometheus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219735" cy="4525963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Client libraries available for many languages so you can instrument your applications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Flexible query language (think SQL for for time-series)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Command line querying tool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Built-in alerting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Can be federated for aggregation of data in multiple data centers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52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Prometheus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219735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Go standalone application (no dependencies)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All metrics stored, no loss of granularity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Similar format to graphite, with the added dimensions: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  <a:cs typeface="+mn-cs"/>
              </a:rPr>
              <a:t>freeswitch_total_calls</a:t>
            </a:r>
            <a:r>
              <a:rPr lang="en-US" dirty="0" smtClean="0">
                <a:ea typeface="+mn-ea"/>
                <a:cs typeface="+mn-cs"/>
              </a:rPr>
              <a:t>{profile=internal} 20 </a:t>
            </a:r>
            <a:r>
              <a:rPr lang="is-IS" sz="2000" dirty="0"/>
              <a:t>1470843323</a:t>
            </a:r>
            <a:r>
              <a:rPr lang="en-US" dirty="0" smtClean="0">
                <a:ea typeface="+mn-ea"/>
                <a:cs typeface="+mn-cs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74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Prometheus</a:t>
            </a:r>
            <a:endParaRPr lang="en-US" dirty="0">
              <a:latin typeface="Calibri" charset="0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2016</a:t>
            </a:r>
            <a:endParaRPr lang="en-US" dirty="0"/>
          </a:p>
        </p:txBody>
      </p:sp>
      <p:pic>
        <p:nvPicPr>
          <p:cNvPr id="5" name="Picture 4" descr="prometheus-ar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49" y="1432055"/>
            <a:ext cx="7107121" cy="455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16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Graphing with </a:t>
            </a:r>
            <a:r>
              <a:rPr lang="en-US" dirty="0" err="1" smtClean="0">
                <a:latin typeface="Calibri" charset="0"/>
              </a:rPr>
              <a:t>Grafana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219735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Powerful dashboard builder application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Support for many backend databases (Prometheus, Graphite)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>
                <a:ea typeface="+mn-ea"/>
                <a:cs typeface="+mn-cs"/>
              </a:rPr>
              <a:t>Automate creation of dashboards with their HTTP API and JSON dashboard definition format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>
                <a:ea typeface="+mn-ea"/>
                <a:cs typeface="+mn-cs"/>
              </a:rPr>
              <a:t>Rich graphing customizations, styling, access control, </a:t>
            </a:r>
            <a:r>
              <a:rPr lang="en-CA" dirty="0" err="1" smtClean="0">
                <a:ea typeface="+mn-ea"/>
                <a:cs typeface="+mn-cs"/>
              </a:rPr>
              <a:t>etc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577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Graphing with </a:t>
            </a:r>
            <a:r>
              <a:rPr lang="en-US" dirty="0" err="1" smtClean="0">
                <a:latin typeface="Calibri" charset="0"/>
              </a:rPr>
              <a:t>Grafana</a:t>
            </a:r>
            <a:endParaRPr lang="en-US" dirty="0">
              <a:latin typeface="Calibri" charset="0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2016</a:t>
            </a:r>
            <a:endParaRPr lang="en-US" dirty="0"/>
          </a:p>
        </p:txBody>
      </p:sp>
      <p:pic>
        <p:nvPicPr>
          <p:cNvPr id="4" name="Picture 3" descr="grafana-dashboar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98" y="1850866"/>
            <a:ext cx="8840850" cy="394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62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Graphing with </a:t>
            </a:r>
            <a:r>
              <a:rPr lang="en-US" dirty="0" err="1" smtClean="0">
                <a:latin typeface="Calibri" charset="0"/>
              </a:rPr>
              <a:t>Grafana</a:t>
            </a:r>
            <a:endParaRPr lang="en-US" dirty="0">
              <a:latin typeface="Calibri" charset="0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2016</a:t>
            </a:r>
            <a:endParaRPr lang="en-US" dirty="0"/>
          </a:p>
        </p:txBody>
      </p:sp>
      <p:pic>
        <p:nvPicPr>
          <p:cNvPr id="3" name="Picture 2" descr="grafana-dashboard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664" y="1536576"/>
            <a:ext cx="4895317" cy="433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00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" charset="0"/>
              </a:rPr>
              <a:t>m</a:t>
            </a:r>
            <a:r>
              <a:rPr lang="en-US" dirty="0" err="1" smtClean="0">
                <a:latin typeface="Calibri" charset="0"/>
              </a:rPr>
              <a:t>od_prometheus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219735" cy="4525963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Native Prometheus </a:t>
            </a:r>
            <a:r>
              <a:rPr lang="en-US" dirty="0" err="1" smtClean="0">
                <a:ea typeface="+mn-ea"/>
                <a:cs typeface="+mn-cs"/>
              </a:rPr>
              <a:t>FreeSWITCH</a:t>
            </a:r>
            <a:r>
              <a:rPr lang="en-US" dirty="0" smtClean="0">
                <a:ea typeface="+mn-ea"/>
                <a:cs typeface="+mn-cs"/>
              </a:rPr>
              <a:t> integration module written in Rust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Early development (started just a few days ago) but already provides useful metrics out of the box, ready to be scrapped by Prometheus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Metrics like Calls, Failed calls, Registrations, CPS, ASR, </a:t>
            </a:r>
            <a:r>
              <a:rPr lang="en-US" dirty="0" err="1" smtClean="0">
                <a:ea typeface="+mn-ea"/>
                <a:cs typeface="+mn-cs"/>
              </a:rPr>
              <a:t>etc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You can then use Prometheus Alert manager to create alert trigger rules based on those metrics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CA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>
                <a:ea typeface="+mn-ea"/>
                <a:cs typeface="+mn-cs"/>
              </a:rPr>
              <a:t>https://</a:t>
            </a:r>
            <a:r>
              <a:rPr lang="en-CA" dirty="0" err="1">
                <a:ea typeface="+mn-ea"/>
                <a:cs typeface="+mn-cs"/>
              </a:rPr>
              <a:t>github.com</a:t>
            </a:r>
            <a:r>
              <a:rPr lang="en-CA" dirty="0">
                <a:ea typeface="+mn-ea"/>
                <a:cs typeface="+mn-cs"/>
              </a:rPr>
              <a:t>/</a:t>
            </a:r>
            <a:r>
              <a:rPr lang="en-CA" dirty="0" err="1">
                <a:ea typeface="+mn-ea"/>
                <a:cs typeface="+mn-cs"/>
              </a:rPr>
              <a:t>moises-silva</a:t>
            </a:r>
            <a:r>
              <a:rPr lang="en-CA" dirty="0">
                <a:ea typeface="+mn-ea"/>
                <a:cs typeface="+mn-cs"/>
              </a:rPr>
              <a:t>/</a:t>
            </a:r>
            <a:r>
              <a:rPr lang="en-CA" dirty="0" err="1">
                <a:ea typeface="+mn-ea"/>
                <a:cs typeface="+mn-cs"/>
              </a:rPr>
              <a:t>mod_prometheus</a:t>
            </a: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1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" charset="0"/>
              </a:rPr>
              <a:t>m</a:t>
            </a:r>
            <a:r>
              <a:rPr lang="en-US" dirty="0" err="1" smtClean="0">
                <a:latin typeface="Calibri" charset="0"/>
              </a:rPr>
              <a:t>od_prometheus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219735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Installing requires Rust and Cargo (the Rust package/build tool and </a:t>
            </a:r>
            <a:r>
              <a:rPr lang="en-US" dirty="0" err="1" smtClean="0">
                <a:ea typeface="+mn-ea"/>
                <a:cs typeface="+mn-cs"/>
              </a:rPr>
              <a:t>FreeSWITCH</a:t>
            </a:r>
            <a:r>
              <a:rPr lang="en-US" dirty="0" smtClean="0">
                <a:ea typeface="+mn-ea"/>
                <a:cs typeface="+mn-cs"/>
              </a:rPr>
              <a:t> master)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CA" sz="1800" dirty="0" smtClean="0"/>
              <a:t/>
            </a:r>
            <a:br>
              <a:rPr lang="en-CA" sz="1800" dirty="0" smtClean="0"/>
            </a:br>
            <a:r>
              <a:rPr lang="en-CA" sz="1800" dirty="0" smtClean="0"/>
              <a:t># </a:t>
            </a:r>
            <a:r>
              <a:rPr lang="en-CA" sz="1800" dirty="0" err="1" smtClean="0"/>
              <a:t>git</a:t>
            </a:r>
            <a:r>
              <a:rPr lang="en-CA" sz="1800" dirty="0" smtClean="0"/>
              <a:t> clone </a:t>
            </a:r>
            <a:r>
              <a:rPr lang="en-CA" sz="1800" dirty="0" smtClean="0">
                <a:hlinkClick r:id="rId3"/>
              </a:rPr>
              <a:t>https</a:t>
            </a:r>
            <a:r>
              <a:rPr lang="en-CA" sz="1800" dirty="0">
                <a:hlinkClick r:id="rId3"/>
              </a:rPr>
              <a:t>://github.com/moises-silva/</a:t>
            </a:r>
            <a:r>
              <a:rPr lang="en-CA" sz="1800" dirty="0" smtClean="0">
                <a:hlinkClick r:id="rId3"/>
              </a:rPr>
              <a:t>mod_prometheus</a:t>
            </a:r>
            <a:endParaRPr lang="en-CA" sz="18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CA" sz="1800" dirty="0" smtClean="0">
                <a:ea typeface="+mn-ea"/>
                <a:cs typeface="+mn-cs"/>
              </a:rPr>
              <a:t># cd </a:t>
            </a:r>
            <a:r>
              <a:rPr lang="en-CA" sz="1800" dirty="0" err="1" smtClean="0">
                <a:ea typeface="+mn-ea"/>
                <a:cs typeface="+mn-cs"/>
              </a:rPr>
              <a:t>mod_prometheus</a:t>
            </a:r>
            <a:endParaRPr lang="en-CA" sz="1800" dirty="0" smtClean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CA" sz="1800" dirty="0" smtClean="0">
                <a:ea typeface="+mn-ea"/>
                <a:cs typeface="+mn-cs"/>
              </a:rPr>
              <a:t># cargo build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CA" sz="1800" dirty="0" smtClean="0">
                <a:ea typeface="+mn-ea"/>
                <a:cs typeface="+mn-cs"/>
              </a:rPr>
              <a:t># </a:t>
            </a:r>
            <a:r>
              <a:rPr lang="en-CA" sz="1800" dirty="0" err="1" smtClean="0">
                <a:ea typeface="+mn-ea"/>
                <a:cs typeface="+mn-cs"/>
              </a:rPr>
              <a:t>cp</a:t>
            </a:r>
            <a:r>
              <a:rPr lang="en-CA" sz="1800" dirty="0" smtClean="0">
                <a:ea typeface="+mn-ea"/>
                <a:cs typeface="+mn-cs"/>
              </a:rPr>
              <a:t> target/debug/</a:t>
            </a:r>
            <a:r>
              <a:rPr lang="en-CA" sz="1800" dirty="0" err="1" smtClean="0">
                <a:ea typeface="+mn-ea"/>
                <a:cs typeface="+mn-cs"/>
              </a:rPr>
              <a:t>libmod_prometheus.so</a:t>
            </a:r>
            <a:r>
              <a:rPr lang="en-CA" sz="1800" dirty="0" smtClean="0">
                <a:ea typeface="+mn-ea"/>
                <a:cs typeface="+mn-cs"/>
              </a:rPr>
              <a:t> /</a:t>
            </a:r>
            <a:r>
              <a:rPr lang="en-CA" sz="1800" dirty="0" err="1" smtClean="0">
                <a:ea typeface="+mn-ea"/>
                <a:cs typeface="+mn-cs"/>
              </a:rPr>
              <a:t>usr</a:t>
            </a:r>
            <a:r>
              <a:rPr lang="en-CA" sz="1800" dirty="0" smtClean="0">
                <a:ea typeface="+mn-ea"/>
                <a:cs typeface="+mn-cs"/>
              </a:rPr>
              <a:t>/local/</a:t>
            </a:r>
            <a:r>
              <a:rPr lang="en-CA" sz="1800" dirty="0" err="1" smtClean="0">
                <a:ea typeface="+mn-ea"/>
                <a:cs typeface="+mn-cs"/>
              </a:rPr>
              <a:t>freeswitch</a:t>
            </a:r>
            <a:r>
              <a:rPr lang="en-CA" sz="1800" dirty="0" smtClean="0">
                <a:ea typeface="+mn-ea"/>
                <a:cs typeface="+mn-cs"/>
              </a:rPr>
              <a:t>/mod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CA" sz="1800" dirty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CA" sz="1800" dirty="0" smtClean="0">
                <a:ea typeface="+mn-ea"/>
                <a:cs typeface="+mn-cs"/>
              </a:rPr>
              <a:t>(Do not attempt to rename the module to </a:t>
            </a:r>
            <a:r>
              <a:rPr lang="en-CA" sz="1800" dirty="0" err="1" smtClean="0">
                <a:ea typeface="+mn-ea"/>
                <a:cs typeface="+mn-cs"/>
              </a:rPr>
              <a:t>mod_prometheus</a:t>
            </a:r>
            <a:r>
              <a:rPr lang="en-CA" sz="1800" dirty="0" smtClean="0">
                <a:ea typeface="+mn-ea"/>
                <a:cs typeface="+mn-cs"/>
              </a:rPr>
              <a:t>, it won’t work</a:t>
            </a:r>
            <a:r>
              <a:rPr lang="en-CA" sz="1800" dirty="0" smtClean="0">
                <a:ea typeface="+mn-ea"/>
                <a:cs typeface="+mn-cs"/>
                <a:sym typeface="Wingdings"/>
              </a:rPr>
              <a:t>)</a:t>
            </a:r>
            <a:endParaRPr lang="en-US" sz="1800" dirty="0" smtClean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104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Monitoring Basics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219735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Monitoring is about knowing what is happening on your systems. The good and the bad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Monitoring helps you with </a:t>
            </a:r>
            <a:r>
              <a:rPr lang="en-US" dirty="0" smtClean="0"/>
              <a:t>prediction/forecasting</a:t>
            </a:r>
            <a:r>
              <a:rPr lang="en-US" dirty="0" smtClean="0"/>
              <a:t>. Plan your future growth and anticipate problems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Monitoring provides you with the data you need to troubleshoot problems faster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1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" charset="0"/>
              </a:rPr>
              <a:t>m</a:t>
            </a:r>
            <a:r>
              <a:rPr lang="en-US" dirty="0" err="1" smtClean="0">
                <a:latin typeface="Calibri" charset="0"/>
              </a:rPr>
              <a:t>od_prometheus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219735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Then just load it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2016</a:t>
            </a:r>
            <a:endParaRPr lang="en-US" dirty="0"/>
          </a:p>
        </p:txBody>
      </p:sp>
      <p:pic>
        <p:nvPicPr>
          <p:cNvPr id="7" name="Picture 6" descr="libmod_prometheus_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3" y="2689752"/>
            <a:ext cx="8889668" cy="214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45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" charset="0"/>
              </a:rPr>
              <a:t>m</a:t>
            </a:r>
            <a:r>
              <a:rPr lang="en-US" dirty="0" err="1" smtClean="0">
                <a:latin typeface="Calibri" charset="0"/>
              </a:rPr>
              <a:t>od_prometheus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219735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Test with curl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2016</a:t>
            </a:r>
            <a:endParaRPr lang="en-US" dirty="0"/>
          </a:p>
        </p:txBody>
      </p:sp>
      <p:pic>
        <p:nvPicPr>
          <p:cNvPr id="3" name="Picture 2" descr="curl_te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14" y="2157132"/>
            <a:ext cx="6371057" cy="376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66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" charset="0"/>
              </a:rPr>
              <a:t>m</a:t>
            </a:r>
            <a:r>
              <a:rPr lang="en-US" dirty="0" err="1" smtClean="0">
                <a:latin typeface="Calibri" charset="0"/>
              </a:rPr>
              <a:t>od_prometheus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219735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Use custom counters and gauges from the </a:t>
            </a:r>
            <a:r>
              <a:rPr lang="en-US" dirty="0" err="1" smtClean="0">
                <a:ea typeface="+mn-ea"/>
                <a:cs typeface="+mn-cs"/>
              </a:rPr>
              <a:t>dialplan</a:t>
            </a:r>
            <a:endParaRPr lang="en-US" dirty="0" smtClean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2016</a:t>
            </a:r>
            <a:endParaRPr lang="en-US" dirty="0"/>
          </a:p>
        </p:txBody>
      </p:sp>
      <p:pic>
        <p:nvPicPr>
          <p:cNvPr id="3" name="Picture 2" descr="prom-dialpl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" y="2804191"/>
            <a:ext cx="8901963" cy="2008247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3030189" y="3357480"/>
            <a:ext cx="5544866" cy="377245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88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" charset="0"/>
              </a:rPr>
              <a:t>m</a:t>
            </a:r>
            <a:r>
              <a:rPr lang="en-US" dirty="0" err="1" smtClean="0">
                <a:latin typeface="Calibri" charset="0"/>
              </a:rPr>
              <a:t>od_prometheus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219735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Next Prometheus scrap will get those metrics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2016</a:t>
            </a:r>
            <a:endParaRPr lang="en-US" dirty="0"/>
          </a:p>
        </p:txBody>
      </p:sp>
      <p:pic>
        <p:nvPicPr>
          <p:cNvPr id="5" name="Picture 4" descr="prom-fs-coun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17" y="2264938"/>
            <a:ext cx="7278330" cy="358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94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-the-thing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74" y="3067838"/>
            <a:ext cx="4112382" cy="2919791"/>
          </a:xfrm>
          <a:prstGeom prst="rect">
            <a:avLst/>
          </a:prstGeom>
        </p:spPr>
      </p:pic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Final Thoughts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Application instrumentation must be part of application development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Monitoring tools of all kinds are available. No excuses for lack of monitoring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Monitor all the things!</a:t>
            </a: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04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Afterword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Bringing Rust to </a:t>
            </a:r>
            <a:r>
              <a:rPr lang="en-US" dirty="0" err="1" smtClean="0">
                <a:ea typeface="+mn-ea"/>
                <a:cs typeface="+mn-cs"/>
              </a:rPr>
              <a:t>FreeSWITCH</a:t>
            </a:r>
            <a:r>
              <a:rPr lang="en-US" dirty="0" smtClean="0">
                <a:ea typeface="+mn-ea"/>
                <a:cs typeface="+mn-cs"/>
              </a:rPr>
              <a:t>. The </a:t>
            </a:r>
            <a:r>
              <a:rPr lang="en-US" dirty="0" err="1" smtClean="0">
                <a:ea typeface="+mn-ea"/>
                <a:cs typeface="+mn-cs"/>
              </a:rPr>
              <a:t>mod_prometheus</a:t>
            </a:r>
            <a:r>
              <a:rPr lang="en-US" dirty="0" smtClean="0">
                <a:ea typeface="+mn-ea"/>
                <a:cs typeface="+mn-cs"/>
              </a:rPr>
              <a:t> module is the first Rust module coming into </a:t>
            </a:r>
            <a:r>
              <a:rPr lang="en-US" dirty="0" err="1" smtClean="0">
                <a:ea typeface="+mn-ea"/>
                <a:cs typeface="+mn-cs"/>
              </a:rPr>
              <a:t>FreeSWITCH</a:t>
            </a: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Rust is a new systems programming language within the same speed range as C/C++ but with memory safety guarantees using an ownership system and move semantics by default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Rust bindings are available by the </a:t>
            </a:r>
            <a:r>
              <a:rPr lang="en-US" dirty="0" err="1" smtClean="0">
                <a:ea typeface="+mn-ea"/>
                <a:cs typeface="+mn-cs"/>
              </a:rPr>
              <a:t>freeswitchrs</a:t>
            </a:r>
            <a:r>
              <a:rPr lang="en-US" dirty="0" smtClean="0">
                <a:ea typeface="+mn-ea"/>
                <a:cs typeface="+mn-cs"/>
              </a:rPr>
              <a:t> project created by Michael </a:t>
            </a:r>
            <a:r>
              <a:rPr lang="en-US" dirty="0" err="1" smtClean="0">
                <a:ea typeface="+mn-ea"/>
                <a:cs typeface="+mn-cs"/>
              </a:rPr>
              <a:t>Giagnocavo</a:t>
            </a:r>
            <a:r>
              <a:rPr lang="en-US" dirty="0">
                <a:ea typeface="+mn-ea"/>
                <a:cs typeface="+mn-cs"/>
              </a:rPr>
              <a:t>: </a:t>
            </a:r>
            <a:r>
              <a:rPr lang="en-US" dirty="0">
                <a:ea typeface="+mn-ea"/>
                <a:cs typeface="+mn-cs"/>
                <a:hlinkClick r:id="rId3"/>
              </a:rPr>
              <a:t>https://gitlab.com/wiresight/freeswitchrs</a:t>
            </a:r>
            <a:r>
              <a:rPr lang="en-US" dirty="0" smtClean="0">
                <a:ea typeface="+mn-ea"/>
                <a:cs typeface="+mn-cs"/>
                <a:hlinkClick r:id="rId3"/>
              </a:rPr>
              <a:t>/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Rust memory safety could make for an interesting addition to the stability of </a:t>
            </a:r>
            <a:r>
              <a:rPr lang="en-US" dirty="0" err="1" smtClean="0">
                <a:ea typeface="+mn-ea"/>
                <a:cs typeface="+mn-cs"/>
              </a:rPr>
              <a:t>FreeSWITCH</a:t>
            </a:r>
            <a:r>
              <a:rPr lang="en-US" dirty="0" smtClean="0">
                <a:ea typeface="+mn-ea"/>
                <a:cs typeface="+mn-cs"/>
              </a:rPr>
              <a:t>. If you’re writing modules please consider using Rust</a:t>
            </a: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675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03538"/>
            <a:ext cx="7772400" cy="1362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ea typeface="+mj-ea"/>
                <a:cs typeface="+mj-cs"/>
              </a:rPr>
              <a:t>QUESTIONS</a:t>
            </a:r>
            <a:endParaRPr lang="en-CA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>
                <a:latin typeface="Calibri" charset="0"/>
              </a:rPr>
              <a:t>Contact Us</a:t>
            </a:r>
          </a:p>
        </p:txBody>
      </p:sp>
      <p:pic>
        <p:nvPicPr>
          <p:cNvPr id="20482" name="Content Placeholder 9" descr="PPT_SocialMedia_r1.png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45" t="-65508" b="-72362"/>
          <a:stretch>
            <a:fillRect/>
          </a:stretch>
        </p:blipFill>
        <p:spPr>
          <a:xfrm>
            <a:off x="4567238" y="3611563"/>
            <a:ext cx="3600450" cy="3657600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4294967295"/>
          </p:nvPr>
        </p:nvSpPr>
        <p:spPr>
          <a:xfrm>
            <a:off x="460375" y="1612900"/>
            <a:ext cx="8223250" cy="41052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Sangoma Technologies</a:t>
            </a:r>
          </a:p>
          <a:p>
            <a:pPr marL="40005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>
                <a:ea typeface="+mn-ea"/>
              </a:rPr>
              <a:t>100 Renfrew Drive, Suite 100</a:t>
            </a:r>
            <a:br>
              <a:rPr lang="en-US" sz="1600" dirty="0">
                <a:ea typeface="+mn-ea"/>
              </a:rPr>
            </a:br>
            <a:r>
              <a:rPr lang="en-US" sz="1600" dirty="0">
                <a:ea typeface="+mn-ea"/>
              </a:rPr>
              <a:t>Markham, Ontario L3R 9R6</a:t>
            </a:r>
            <a:br>
              <a:rPr lang="en-US" sz="1600" dirty="0">
                <a:ea typeface="+mn-ea"/>
              </a:rPr>
            </a:br>
            <a:r>
              <a:rPr lang="en-US" sz="1600" dirty="0" smtClean="0">
                <a:ea typeface="+mn-ea"/>
              </a:rPr>
              <a:t>Canada</a:t>
            </a: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Website</a:t>
            </a:r>
            <a:br>
              <a:rPr lang="en-US" dirty="0" smtClean="0">
                <a:ea typeface="+mn-ea"/>
                <a:cs typeface="+mn-cs"/>
              </a:rPr>
            </a:br>
            <a:r>
              <a:rPr lang="en-US" sz="1600" dirty="0" smtClean="0">
                <a:ea typeface="+mn-ea"/>
                <a:cs typeface="+mn-cs"/>
                <a:hlinkClick r:id="rId4"/>
              </a:rPr>
              <a:t>http://www.sangoma.com/</a:t>
            </a:r>
            <a:endParaRPr lang="en-US" sz="16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Telephone</a:t>
            </a:r>
            <a:endParaRPr lang="en-US" dirty="0">
              <a:ea typeface="+mn-ea"/>
              <a:cs typeface="+mn-cs"/>
            </a:endParaRP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>
                <a:ea typeface="+mn-ea"/>
              </a:rPr>
              <a:t>+1 905 474 1990 </a:t>
            </a:r>
            <a:r>
              <a:rPr lang="en-US" sz="1600" dirty="0" smtClean="0">
                <a:ea typeface="+mn-ea"/>
              </a:rPr>
              <a:t>x2 (for Sales)</a:t>
            </a:r>
            <a:endParaRPr lang="en-US" sz="1600" dirty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Email</a:t>
            </a:r>
            <a:br>
              <a:rPr lang="en-US" dirty="0" smtClean="0">
                <a:ea typeface="+mn-ea"/>
                <a:cs typeface="+mn-cs"/>
              </a:rPr>
            </a:br>
            <a:r>
              <a:rPr lang="en-US" sz="1600" dirty="0">
                <a:ea typeface="+mn-ea"/>
                <a:cs typeface="+mn-cs"/>
                <a:hlinkClick r:id="rId5"/>
              </a:rPr>
              <a:t>sales@sangoma.com</a:t>
            </a:r>
            <a:endParaRPr lang="en-US" sz="1600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9FCF7A8-EDEE-0546-AD36-E600934B8272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CA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03538"/>
            <a:ext cx="7772400" cy="1362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THANK YOU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Types of Monitoring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219735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Application Metric Monitoring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Numbers about application usage &amp; performance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You can then use those numbers to define alerts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Service Status Monitoring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Simple binary checks. It’s the service up or not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963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Monitoring Models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219735" cy="4525963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Push </a:t>
            </a:r>
            <a:r>
              <a:rPr lang="en-US" dirty="0" err="1" smtClean="0">
                <a:ea typeface="+mn-ea"/>
                <a:cs typeface="+mn-cs"/>
              </a:rPr>
              <a:t>vs</a:t>
            </a:r>
            <a:r>
              <a:rPr lang="en-US" dirty="0" smtClean="0">
                <a:ea typeface="+mn-ea"/>
                <a:cs typeface="+mn-cs"/>
              </a:rPr>
              <a:t> Pull systems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Push: Graphite, </a:t>
            </a:r>
            <a:r>
              <a:rPr lang="en-US" dirty="0" err="1" smtClean="0">
                <a:ea typeface="+mn-ea"/>
              </a:rPr>
              <a:t>StatsD</a:t>
            </a:r>
            <a:r>
              <a:rPr lang="en-US" dirty="0" smtClean="0">
                <a:ea typeface="+mn-ea"/>
              </a:rPr>
              <a:t>, </a:t>
            </a:r>
            <a:r>
              <a:rPr lang="en-US" dirty="0" err="1" smtClean="0">
                <a:ea typeface="+mn-ea"/>
              </a:rPr>
              <a:t>CollectD</a:t>
            </a:r>
            <a:r>
              <a:rPr lang="en-US" dirty="0" smtClean="0">
                <a:ea typeface="+mn-ea"/>
              </a:rPr>
              <a:t>, SNMP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Pull: Prometheus, SNMP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Determines who initiates the metric transfer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Push systems are more dynamic and tend to require less maintenance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Pull systems require a source of </a:t>
            </a:r>
            <a:r>
              <a:rPr lang="en-US" dirty="0" smtClean="0">
                <a:ea typeface="+mn-ea"/>
                <a:cs typeface="+mn-cs"/>
              </a:rPr>
              <a:t>truth and node discovery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Pulling </a:t>
            </a:r>
            <a:r>
              <a:rPr lang="en-US" dirty="0" smtClean="0">
                <a:ea typeface="+mn-ea"/>
                <a:cs typeface="+mn-cs"/>
              </a:rPr>
              <a:t>however allows </a:t>
            </a:r>
            <a:r>
              <a:rPr lang="en-US" dirty="0" smtClean="0">
                <a:ea typeface="+mn-ea"/>
                <a:cs typeface="+mn-cs"/>
              </a:rPr>
              <a:t>you to more </a:t>
            </a:r>
            <a:r>
              <a:rPr lang="en-US" dirty="0" smtClean="0">
                <a:ea typeface="+mn-ea"/>
                <a:cs typeface="+mn-cs"/>
              </a:rPr>
              <a:t>effectively detect </a:t>
            </a:r>
            <a:r>
              <a:rPr lang="en-US" dirty="0" smtClean="0">
                <a:ea typeface="+mn-ea"/>
                <a:cs typeface="+mn-cs"/>
              </a:rPr>
              <a:t>if a </a:t>
            </a:r>
            <a:r>
              <a:rPr lang="en-US" dirty="0" smtClean="0">
                <a:ea typeface="+mn-ea"/>
                <a:cs typeface="+mn-cs"/>
              </a:rPr>
              <a:t>node or application </a:t>
            </a:r>
            <a:r>
              <a:rPr lang="en-US" dirty="0" smtClean="0">
                <a:ea typeface="+mn-ea"/>
                <a:cs typeface="+mn-cs"/>
              </a:rPr>
              <a:t>is down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310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Push Monitoring</a:t>
            </a:r>
            <a:endParaRPr lang="en-US" dirty="0">
              <a:latin typeface="Calibri" charset="0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80879" y="2877625"/>
            <a:ext cx="2067280" cy="17968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Monitoring</a:t>
            </a:r>
          </a:p>
          <a:p>
            <a:pPr algn="ctr"/>
            <a:r>
              <a:rPr lang="en-US" sz="2000" dirty="0" smtClean="0"/>
              <a:t>Server</a:t>
            </a:r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4958788" y="1661726"/>
            <a:ext cx="1053907" cy="82410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Node 1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5435467" y="3016517"/>
            <a:ext cx="1053907" cy="82410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Node 2</a:t>
            </a:r>
            <a:endParaRPr lang="en-US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5141983" y="4303752"/>
            <a:ext cx="1053907" cy="82410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Node 3</a:t>
            </a:r>
            <a:endParaRPr lang="en-US" sz="2000" dirty="0"/>
          </a:p>
        </p:txBody>
      </p:sp>
      <p:sp>
        <p:nvSpPr>
          <p:cNvPr id="6" name="Notched Right Arrow 5"/>
          <p:cNvSpPr/>
          <p:nvPr/>
        </p:nvSpPr>
        <p:spPr>
          <a:xfrm rot="9245669">
            <a:off x="3450708" y="2467424"/>
            <a:ext cx="1469524" cy="328926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otched Right Arrow 11"/>
          <p:cNvSpPr/>
          <p:nvPr/>
        </p:nvSpPr>
        <p:spPr>
          <a:xfrm rot="10800000">
            <a:off x="3738225" y="3308832"/>
            <a:ext cx="1469524" cy="328926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otched Right Arrow 12"/>
          <p:cNvSpPr/>
          <p:nvPr/>
        </p:nvSpPr>
        <p:spPr>
          <a:xfrm rot="11842294">
            <a:off x="3549061" y="4268041"/>
            <a:ext cx="1469524" cy="328926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64324" y="2742524"/>
            <a:ext cx="1497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Metrics and</a:t>
            </a:r>
          </a:p>
          <a:p>
            <a:r>
              <a:rPr lang="en-US" b="1" dirty="0"/>
              <a:t>C</a:t>
            </a:r>
            <a:r>
              <a:rPr lang="en-US" b="1" dirty="0" smtClean="0"/>
              <a:t>heck Results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33479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Pull Monitoring</a:t>
            </a:r>
            <a:endParaRPr lang="en-US" dirty="0">
              <a:latin typeface="Calibri" charset="0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80879" y="2877625"/>
            <a:ext cx="2067280" cy="17968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Monitoring</a:t>
            </a:r>
          </a:p>
          <a:p>
            <a:pPr algn="ctr"/>
            <a:r>
              <a:rPr lang="en-US" sz="2000" dirty="0" smtClean="0"/>
              <a:t>Server</a:t>
            </a:r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4958788" y="1661726"/>
            <a:ext cx="1053907" cy="82410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Node 1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5435467" y="3016517"/>
            <a:ext cx="1053907" cy="82410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Node 2</a:t>
            </a:r>
            <a:endParaRPr lang="en-US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5141983" y="4303752"/>
            <a:ext cx="1053907" cy="82410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Node 3</a:t>
            </a:r>
            <a:endParaRPr lang="en-US" sz="2000" dirty="0"/>
          </a:p>
        </p:txBody>
      </p:sp>
      <p:sp>
        <p:nvSpPr>
          <p:cNvPr id="6" name="Notched Right Arrow 5"/>
          <p:cNvSpPr/>
          <p:nvPr/>
        </p:nvSpPr>
        <p:spPr>
          <a:xfrm rot="20164153">
            <a:off x="3450708" y="2467424"/>
            <a:ext cx="1469524" cy="328926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otched Right Arrow 11"/>
          <p:cNvSpPr/>
          <p:nvPr/>
        </p:nvSpPr>
        <p:spPr>
          <a:xfrm>
            <a:off x="3738225" y="3308832"/>
            <a:ext cx="1469524" cy="328926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otched Right Arrow 12"/>
          <p:cNvSpPr/>
          <p:nvPr/>
        </p:nvSpPr>
        <p:spPr>
          <a:xfrm rot="1356289">
            <a:off x="3549061" y="4268041"/>
            <a:ext cx="1469524" cy="328926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02180" y="2783054"/>
            <a:ext cx="1680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Metric and</a:t>
            </a:r>
          </a:p>
          <a:p>
            <a:r>
              <a:rPr lang="en-US" b="1" dirty="0" smtClean="0"/>
              <a:t>Check Requests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48983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Metrics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219735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Time series data. Sequence of numerical data points listed in time order, usually sampled at regular intervals.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Different granularities of data stored and aggregated over time on fixed-size storage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Time series analysis over the data results in fancy graphs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Example databases: </a:t>
            </a:r>
            <a:r>
              <a:rPr lang="en-US" dirty="0" err="1" smtClean="0">
                <a:ea typeface="+mn-ea"/>
                <a:cs typeface="+mn-cs"/>
              </a:rPr>
              <a:t>RRDTool</a:t>
            </a:r>
            <a:r>
              <a:rPr lang="en-US" dirty="0" smtClean="0">
                <a:ea typeface="+mn-ea"/>
                <a:cs typeface="+mn-cs"/>
              </a:rPr>
              <a:t>, Graphite (Whisper), </a:t>
            </a:r>
            <a:r>
              <a:rPr lang="en-US" dirty="0" err="1" smtClean="0">
                <a:ea typeface="+mn-ea"/>
                <a:cs typeface="+mn-cs"/>
              </a:rPr>
              <a:t>InfluxDB</a:t>
            </a:r>
            <a:r>
              <a:rPr lang="en-US" dirty="0" smtClean="0">
                <a:ea typeface="+mn-ea"/>
                <a:cs typeface="+mn-cs"/>
              </a:rPr>
              <a:t>, Prometheus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675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angoma_PowerPoint_Template_2013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Sangoma_PowerPoint_Template_2013.pot</Template>
  <TotalTime>25297</TotalTime>
  <Words>1803</Words>
  <Application>Microsoft Macintosh PowerPoint</Application>
  <PresentationFormat>On-screen Show (4:3)</PresentationFormat>
  <Paragraphs>457</Paragraphs>
  <Slides>48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Sangoma_PowerPoint_Template_2013</vt:lpstr>
      <vt:lpstr>FreeSWITCH Monitoring</vt:lpstr>
      <vt:lpstr>We’re Hiring</vt:lpstr>
      <vt:lpstr>Agenda</vt:lpstr>
      <vt:lpstr>Monitoring Basics</vt:lpstr>
      <vt:lpstr>Types of Monitoring</vt:lpstr>
      <vt:lpstr>Monitoring Models</vt:lpstr>
      <vt:lpstr>Push Monitoring</vt:lpstr>
      <vt:lpstr>Pull Monitoring</vt:lpstr>
      <vt:lpstr>Metrics</vt:lpstr>
      <vt:lpstr>FreeSWITCH Metrics</vt:lpstr>
      <vt:lpstr>FreeSWITCH Metrics</vt:lpstr>
      <vt:lpstr>Logs</vt:lpstr>
      <vt:lpstr>Alerting</vt:lpstr>
      <vt:lpstr>Alert Fatigue</vt:lpstr>
      <vt:lpstr>Alert Fatigue</vt:lpstr>
      <vt:lpstr>Alert Fatigue</vt:lpstr>
      <vt:lpstr>Traditional Solutions</vt:lpstr>
      <vt:lpstr>SNMP</vt:lpstr>
      <vt:lpstr>SNMP</vt:lpstr>
      <vt:lpstr>CACTI &amp; RRDtool</vt:lpstr>
      <vt:lpstr>CACTI &amp; RRDtool</vt:lpstr>
      <vt:lpstr>Monitoring Sucks</vt:lpstr>
      <vt:lpstr>New Solutions</vt:lpstr>
      <vt:lpstr>Sensu</vt:lpstr>
      <vt:lpstr>Sensu</vt:lpstr>
      <vt:lpstr>Sensu</vt:lpstr>
      <vt:lpstr>Sensu</vt:lpstr>
      <vt:lpstr>Graphite</vt:lpstr>
      <vt:lpstr>Graphite</vt:lpstr>
      <vt:lpstr>Graphite</vt:lpstr>
      <vt:lpstr>Prometheus</vt:lpstr>
      <vt:lpstr>Prometheus</vt:lpstr>
      <vt:lpstr>Prometheus</vt:lpstr>
      <vt:lpstr>Prometheus</vt:lpstr>
      <vt:lpstr>Graphing with Grafana</vt:lpstr>
      <vt:lpstr>Graphing with Grafana</vt:lpstr>
      <vt:lpstr>Graphing with Grafana</vt:lpstr>
      <vt:lpstr>mod_prometheus</vt:lpstr>
      <vt:lpstr>mod_prometheus</vt:lpstr>
      <vt:lpstr>mod_prometheus</vt:lpstr>
      <vt:lpstr>mod_prometheus</vt:lpstr>
      <vt:lpstr>mod_prometheus</vt:lpstr>
      <vt:lpstr>mod_prometheus</vt:lpstr>
      <vt:lpstr>Final Thoughts</vt:lpstr>
      <vt:lpstr>Afterword</vt:lpstr>
      <vt:lpstr>QUESTIONS</vt:lpstr>
      <vt:lpstr>Contact Us</vt:lpstr>
      <vt:lpstr>THANK YOU</vt:lpstr>
    </vt:vector>
  </TitlesOfParts>
  <Manager/>
  <Company>SANGOMA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Sangoma Template</dc:title>
  <dc:subject/>
  <dc:creator>Grace Leung</dc:creator>
  <cp:keywords/>
  <dc:description/>
  <cp:lastModifiedBy>Moises Silva</cp:lastModifiedBy>
  <cp:revision>1236</cp:revision>
  <cp:lastPrinted>2013-06-27T17:23:22Z</cp:lastPrinted>
  <dcterms:created xsi:type="dcterms:W3CDTF">2012-09-02T18:58:07Z</dcterms:created>
  <dcterms:modified xsi:type="dcterms:W3CDTF">2016-08-11T18:01:53Z</dcterms:modified>
  <cp:category/>
</cp:coreProperties>
</file>