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88" r:id="rId3"/>
    <p:sldId id="389" r:id="rId4"/>
    <p:sldId id="402" r:id="rId5"/>
    <p:sldId id="338" r:id="rId6"/>
    <p:sldId id="380" r:id="rId7"/>
    <p:sldId id="386" r:id="rId8"/>
    <p:sldId id="381" r:id="rId9"/>
    <p:sldId id="390" r:id="rId10"/>
    <p:sldId id="383" r:id="rId11"/>
    <p:sldId id="391" r:id="rId12"/>
    <p:sldId id="382" r:id="rId13"/>
    <p:sldId id="392" r:id="rId14"/>
    <p:sldId id="385" r:id="rId15"/>
    <p:sldId id="387" r:id="rId16"/>
    <p:sldId id="393" r:id="rId17"/>
    <p:sldId id="394" r:id="rId18"/>
    <p:sldId id="396" r:id="rId19"/>
    <p:sldId id="397" r:id="rId20"/>
    <p:sldId id="406" r:id="rId21"/>
    <p:sldId id="398" r:id="rId22"/>
    <p:sldId id="400" r:id="rId23"/>
    <p:sldId id="401" r:id="rId24"/>
    <p:sldId id="404" r:id="rId25"/>
    <p:sldId id="405" r:id="rId26"/>
    <p:sldId id="348" r:id="rId27"/>
    <p:sldId id="403" r:id="rId28"/>
    <p:sldId id="407" r:id="rId29"/>
    <p:sldId id="408" r:id="rId30"/>
    <p:sldId id="410" r:id="rId31"/>
    <p:sldId id="412" r:id="rId32"/>
    <p:sldId id="413" r:id="rId33"/>
    <p:sldId id="414" r:id="rId34"/>
    <p:sldId id="415" r:id="rId35"/>
    <p:sldId id="416" r:id="rId36"/>
    <p:sldId id="417" r:id="rId37"/>
    <p:sldId id="286" r:id="rId38"/>
    <p:sldId id="260" r:id="rId39"/>
    <p:sldId id="261" r:id="rId4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808000"/>
    <a:srgbClr val="543D04"/>
    <a:srgbClr val="3366FF"/>
    <a:srgbClr val="898989"/>
    <a:srgbClr val="F2F2F2"/>
    <a:srgbClr val="BFBFBF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229" autoAdjust="0"/>
  </p:normalViewPr>
  <p:slideViewPr>
    <p:cSldViewPr snapToGrid="0">
      <p:cViewPr varScale="1">
        <p:scale>
          <a:sx n="172" d="100"/>
          <a:sy n="172" d="100"/>
        </p:scale>
        <p:origin x="-35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0182F9-51EF-BD42-8FA6-E3FE7AE6AEA0}" type="datetimeFigureOut">
              <a:rPr lang="en-CA"/>
              <a:pPr>
                <a:defRPr/>
              </a:pPr>
              <a:t>15-08-07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92D04B-5080-3B42-AC93-ED1F18B5AD6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7183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2C9202-F53D-144C-AA93-A223A22FC10D}" type="datetimeFigureOut">
              <a:rPr lang="en-CA"/>
              <a:pPr>
                <a:defRPr/>
              </a:pPr>
              <a:t>15-08-07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2B2D130-6B61-E84F-9725-449A49EFB08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4265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7EFBF47-9B2C-054D-BC18-67C409B596EE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CA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CA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CA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CA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CA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CA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CA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CA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CA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CA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CA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Who knows about Sangoma?</a:t>
            </a:r>
            <a:endParaRPr lang="en-US" dirty="0">
              <a:latin typeface="Calibri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E3C20E9-0852-334D-BE0D-E444DD878EA3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CA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CA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CA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CA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CA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CA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CA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CA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CA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CA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CA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CA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CA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CA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CA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CA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CA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CA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CA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6692A0A-3BD4-ED46-AF60-231F26D29E1F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CA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3F37ED-A17B-AA46-A78A-2BF4CEDD83BD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CA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200"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250040-3677-1E45-BC9B-48CD6DF22115}" type="slidenum">
              <a:rPr lang="en-CA" sz="12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CA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CA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CA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CA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Part of learning to tweak performance is knowing the internals of </a:t>
            </a:r>
            <a:r>
              <a:rPr lang="en-US" dirty="0" err="1" smtClean="0">
                <a:latin typeface="Calibri" charset="0"/>
              </a:rPr>
              <a:t>FreeSWITCH</a:t>
            </a:r>
            <a:r>
              <a:rPr lang="en-US" dirty="0" smtClean="0">
                <a:latin typeface="Calibri" charset="0"/>
              </a:rPr>
              <a:t> so you know what you’re tweaking and when makes sense to do it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Being a heavily threaded system, many</a:t>
            </a:r>
            <a:r>
              <a:rPr lang="en-US" baseline="0" dirty="0" smtClean="0">
                <a:latin typeface="Calibri" charset="0"/>
              </a:rPr>
              <a:t> performance tweaks are meant to avoid thread contention on a shared resource (</a:t>
            </a:r>
            <a:r>
              <a:rPr lang="en-US" baseline="0" dirty="0" err="1" smtClean="0">
                <a:latin typeface="Calibri" charset="0"/>
              </a:rPr>
              <a:t>e.g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db</a:t>
            </a:r>
            <a:r>
              <a:rPr lang="en-US" baseline="0" dirty="0" smtClean="0">
                <a:latin typeface="Calibri" charset="0"/>
              </a:rPr>
              <a:t>, locks, disk)</a:t>
            </a:r>
            <a:endParaRPr lang="en-US" dirty="0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CA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Part of learning to tweak performance is knowing the internals of </a:t>
            </a:r>
            <a:r>
              <a:rPr lang="en-US" dirty="0" err="1" smtClean="0">
                <a:latin typeface="Calibri" charset="0"/>
              </a:rPr>
              <a:t>FreeSWITCH</a:t>
            </a:r>
            <a:r>
              <a:rPr lang="en-US" dirty="0" smtClean="0">
                <a:latin typeface="Calibri" charset="0"/>
              </a:rPr>
              <a:t> so you know what you’re tweaking and when makes sense to do it</a:t>
            </a:r>
            <a:endParaRPr lang="en-US" dirty="0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CA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8992"/>
            <a:ext cx="7772400" cy="1367132"/>
          </a:xfrm>
        </p:spPr>
        <p:txBody>
          <a:bodyPr anchor="b"/>
          <a:lstStyle>
            <a:lvl1pPr algn="r">
              <a:defRPr>
                <a:solidFill>
                  <a:srgbClr val="005DA6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0100" y="3456965"/>
            <a:ext cx="6400800" cy="13716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139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889001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F7275-CB8C-8848-80DF-D96E860140B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©2013 Sangoma Technologies</a:t>
            </a:r>
          </a:p>
        </p:txBody>
      </p:sp>
    </p:spTree>
    <p:extLst>
      <p:ext uri="{BB962C8B-B14F-4D97-AF65-F5344CB8AC3E}">
        <p14:creationId xmlns:p14="http://schemas.microsoft.com/office/powerpoint/2010/main" val="242698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04066"/>
            <a:ext cx="7772400" cy="1362075"/>
          </a:xfrm>
        </p:spPr>
        <p:txBody>
          <a:bodyPr anchor="t"/>
          <a:lstStyle>
            <a:lvl1pPr algn="r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54213"/>
            <a:ext cx="77724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005DA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60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sz="2400" baseline="0">
                <a:solidFill>
                  <a:schemeClr val="tx1"/>
                </a:solidFill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sz="2400" baseline="0">
                <a:solidFill>
                  <a:schemeClr val="tx1"/>
                </a:solidFill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1B323-CBC2-C64A-A0AB-83B69D9C946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©2013 Sangoma Technologies</a:t>
            </a:r>
          </a:p>
        </p:txBody>
      </p:sp>
    </p:spTree>
    <p:extLst>
      <p:ext uri="{BB962C8B-B14F-4D97-AF65-F5344CB8AC3E}">
        <p14:creationId xmlns:p14="http://schemas.microsoft.com/office/powerpoint/2010/main" val="318896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2453"/>
            <a:ext cx="4040188" cy="639762"/>
          </a:xfrm>
        </p:spPr>
        <p:txBody>
          <a:bodyPr anchor="ctr"/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0186"/>
            <a:ext cx="4040188" cy="4105977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600" baseline="0">
                <a:solidFill>
                  <a:schemeClr val="tx1"/>
                </a:solidFill>
              </a:defRPr>
            </a:lvl4pPr>
            <a:lvl5pPr>
              <a:defRPr sz="1600" baseline="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22453"/>
            <a:ext cx="4041775" cy="639762"/>
          </a:xfrm>
        </p:spPr>
        <p:txBody>
          <a:bodyPr anchor="ctr"/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0186"/>
            <a:ext cx="4041775" cy="4105977"/>
          </a:xfrm>
        </p:spPr>
        <p:txBody>
          <a:bodyPr/>
          <a:lstStyle>
            <a:lvl1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813A1-5262-2E4D-9604-219C3995A9E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©2013 Sangoma Technologies</a:t>
            </a:r>
          </a:p>
        </p:txBody>
      </p:sp>
    </p:spTree>
    <p:extLst>
      <p:ext uri="{BB962C8B-B14F-4D97-AF65-F5344CB8AC3E}">
        <p14:creationId xmlns:p14="http://schemas.microsoft.com/office/powerpoint/2010/main" val="315610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7FD97-9C23-674A-BC59-401217ECA64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©2013 Sangoma Technologies</a:t>
            </a:r>
          </a:p>
        </p:txBody>
      </p:sp>
    </p:spTree>
    <p:extLst>
      <p:ext uri="{BB962C8B-B14F-4D97-AF65-F5344CB8AC3E}">
        <p14:creationId xmlns:p14="http://schemas.microsoft.com/office/powerpoint/2010/main" val="411083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header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footer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986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7875" y="6365875"/>
            <a:ext cx="741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77C401C-0CDE-394F-AEDD-D41E4DE70E6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5DA6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6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6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6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6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6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6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6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6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moy@sangoma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://www.sangoma.com/" TargetMode="External"/><Relationship Id="rId5" Type="http://schemas.openxmlformats.org/officeDocument/2006/relationships/hyperlink" Target="mailto:sales@sangoma.com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685800" y="1506538"/>
            <a:ext cx="7772400" cy="1317625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Scaling </a:t>
            </a:r>
            <a:r>
              <a:rPr lang="en-US" dirty="0" err="1" smtClean="0">
                <a:latin typeface="Calibri" charset="0"/>
              </a:rPr>
              <a:t>FreeSWITCH</a:t>
            </a:r>
            <a:r>
              <a:rPr lang="en-US" dirty="0" smtClean="0">
                <a:latin typeface="Calibri" charset="0"/>
              </a:rPr>
              <a:t> Performance</a:t>
            </a:r>
            <a:endParaRPr lang="en-US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0100" y="2797175"/>
            <a:ext cx="6400800" cy="1104519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ea typeface="+mn-ea"/>
                <a:cs typeface="+mn-cs"/>
              </a:rPr>
              <a:t>ClueCon</a:t>
            </a:r>
            <a:r>
              <a:rPr lang="en-US" dirty="0" smtClean="0">
                <a:ea typeface="+mn-ea"/>
                <a:cs typeface="+mn-cs"/>
              </a:rPr>
              <a:t>, August 2015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ea typeface="+mn-ea"/>
                <a:cs typeface="+mn-cs"/>
              </a:rPr>
              <a:t>Moisés</a:t>
            </a:r>
            <a:r>
              <a:rPr lang="en-US" dirty="0" smtClean="0">
                <a:ea typeface="+mn-ea"/>
                <a:cs typeface="+mn-cs"/>
              </a:rPr>
              <a:t> Silva &lt;</a:t>
            </a:r>
            <a:r>
              <a:rPr lang="en-US" dirty="0" smtClean="0">
                <a:ea typeface="+mn-ea"/>
                <a:cs typeface="+mn-cs"/>
                <a:hlinkClick r:id="rId3"/>
              </a:rPr>
              <a:t>moy@sangoma.com</a:t>
            </a:r>
            <a:r>
              <a:rPr lang="en-US" dirty="0" smtClean="0">
                <a:ea typeface="+mn-ea"/>
                <a:cs typeface="+mn-cs"/>
              </a:rPr>
              <a:t>&gt;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Manager, Software Engineering 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FreeSWITCH</a:t>
            </a:r>
            <a:r>
              <a:rPr lang="en-US" dirty="0" smtClean="0">
                <a:latin typeface="Calibri" charset="0"/>
              </a:rPr>
              <a:t> Core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Every call leg has its own session thread walking through a state machine, roughly, like this:</a:t>
            </a:r>
            <a:br>
              <a:rPr lang="en-US" dirty="0" smtClean="0">
                <a:ea typeface="+mn-ea"/>
                <a:cs typeface="+mn-cs"/>
              </a:rPr>
            </a:b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init</a:t>
            </a:r>
            <a:r>
              <a:rPr lang="en-US" dirty="0" smtClean="0">
                <a:ea typeface="+mn-ea"/>
                <a:cs typeface="+mn-cs"/>
              </a:rPr>
              <a:t> -&gt; routing -&gt; execute app -&gt; </a:t>
            </a:r>
            <a:r>
              <a:rPr lang="en-US" dirty="0" err="1" smtClean="0">
                <a:ea typeface="+mn-ea"/>
                <a:cs typeface="+mn-cs"/>
              </a:rPr>
              <a:t>hangup</a:t>
            </a:r>
            <a:r>
              <a:rPr lang="en-US" dirty="0" smtClean="0">
                <a:ea typeface="+mn-ea"/>
                <a:cs typeface="+mn-cs"/>
              </a:rPr>
              <a:t> -&gt; reporting -&gt; destroy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14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FreeSWITCH</a:t>
            </a:r>
            <a:r>
              <a:rPr lang="en-US" dirty="0" smtClean="0">
                <a:latin typeface="Calibri" charset="0"/>
              </a:rPr>
              <a:t> Core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Monitoring threads per signaling stack (</a:t>
            </a:r>
            <a:r>
              <a:rPr lang="en-US" dirty="0" err="1" smtClean="0">
                <a:ea typeface="+mn-ea"/>
                <a:cs typeface="+mn-cs"/>
              </a:rPr>
              <a:t>e.g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sofia</a:t>
            </a:r>
            <a:r>
              <a:rPr lang="en-US" dirty="0" smtClean="0">
                <a:ea typeface="+mn-ea"/>
                <a:cs typeface="+mn-cs"/>
              </a:rPr>
              <a:t>, </a:t>
            </a:r>
            <a:r>
              <a:rPr lang="en-US" dirty="0" err="1" smtClean="0">
                <a:ea typeface="+mn-ea"/>
                <a:cs typeface="+mn-cs"/>
              </a:rPr>
              <a:t>freetdm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These threads are long-lived and perform very specific tasks (</a:t>
            </a:r>
            <a:r>
              <a:rPr lang="en-US" dirty="0" err="1" smtClean="0">
                <a:ea typeface="+mn-ea"/>
              </a:rPr>
              <a:t>e.g</a:t>
            </a:r>
            <a:r>
              <a:rPr lang="en-US" dirty="0" smtClean="0">
                <a:ea typeface="+mn-ea"/>
              </a:rPr>
              <a:t> process SIP signaling out of a call context, initial invite </a:t>
            </a:r>
            <a:r>
              <a:rPr lang="en-US" dirty="0" err="1" smtClean="0">
                <a:ea typeface="+mn-ea"/>
              </a:rPr>
              <a:t>etc</a:t>
            </a:r>
            <a:r>
              <a:rPr lang="en-US" dirty="0" smtClean="0">
                <a:ea typeface="+mn-ea"/>
              </a:rPr>
              <a:t>)</a:t>
            </a: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Event subsystem launches threads for event dispatch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9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FreeSWITCH</a:t>
            </a:r>
            <a:r>
              <a:rPr lang="en-US" dirty="0" smtClean="0">
                <a:latin typeface="Calibri" charset="0"/>
              </a:rPr>
              <a:t> Core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Conferences duplicate your use of threads per call leg. For each participant you have 2 threads:</a:t>
            </a:r>
            <a:br>
              <a:rPr lang="en-US" dirty="0" smtClean="0">
                <a:ea typeface="+mn-ea"/>
                <a:cs typeface="+mn-cs"/>
              </a:rPr>
            </a:b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Session thread (handles call state and media output)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Input conference thread (launched when joining the conference, reads media from the session)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  <a:cs typeface="+mn-cs"/>
              </a:rPr>
              <a:t> 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30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FreeSWITCH</a:t>
            </a:r>
            <a:r>
              <a:rPr lang="en-US" dirty="0" smtClean="0">
                <a:latin typeface="Calibri" charset="0"/>
              </a:rPr>
              <a:t> Core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Even small features might launch threads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e.g. Setting timer=soft when performing a playback() launches an extra thread to consume media from the session</a:t>
            </a: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  <a:cs typeface="+mn-cs"/>
              </a:rPr>
              <a:t> 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8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Performance Tweaks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Logging adds stress to the event subsystem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Every log statement is queued as an event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Every log statement is delivered to logger modules (syslog, file, console)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Set core logging level to warning in </a:t>
            </a:r>
            <a:r>
              <a:rPr lang="en-US" dirty="0" err="1" smtClean="0">
                <a:ea typeface="+mn-ea"/>
                <a:cs typeface="+mn-cs"/>
              </a:rPr>
              <a:t>switch.conf.xml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7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Performance Tweaks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Do not write debug logs to an SSD in a loaded system. You’ll kill the SSD soon </a:t>
            </a:r>
            <a:r>
              <a:rPr lang="en-US" dirty="0" smtClean="0">
                <a:ea typeface="+mn-ea"/>
                <a:cs typeface="+mn-cs"/>
                <a:sym typeface="Wingdings"/>
              </a:rPr>
              <a:t>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If you want to keep debug level, you can put logs into </a:t>
            </a:r>
            <a:r>
              <a:rPr lang="en-US" dirty="0" err="1" smtClean="0">
                <a:ea typeface="+mn-ea"/>
                <a:cs typeface="+mn-cs"/>
              </a:rPr>
              <a:t>tmpfs</a:t>
            </a:r>
            <a:r>
              <a:rPr lang="en-US" dirty="0" smtClean="0">
                <a:ea typeface="+mn-ea"/>
                <a:cs typeface="+mn-cs"/>
              </a:rPr>
              <a:t> and rotate often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04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Database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The native </a:t>
            </a:r>
            <a:r>
              <a:rPr lang="en-US" dirty="0" err="1" smtClean="0">
                <a:ea typeface="+mn-ea"/>
                <a:cs typeface="+mn-cs"/>
              </a:rPr>
              <a:t>sqlite</a:t>
            </a:r>
            <a:r>
              <a:rPr lang="en-US" dirty="0" smtClean="0">
                <a:ea typeface="+mn-ea"/>
                <a:cs typeface="+mn-cs"/>
              </a:rPr>
              <a:t> core database must go to </a:t>
            </a:r>
            <a:r>
              <a:rPr lang="en-US" dirty="0" err="1" smtClean="0">
                <a:ea typeface="+mn-ea"/>
                <a:cs typeface="+mn-cs"/>
              </a:rPr>
              <a:t>tmpfs</a:t>
            </a:r>
            <a:r>
              <a:rPr lang="en-US" dirty="0" smtClean="0">
                <a:ea typeface="+mn-ea"/>
                <a:cs typeface="+mn-cs"/>
              </a:rPr>
              <a:t> to avoid I/O bottlenecks</a:t>
            </a:r>
            <a:endParaRPr lang="en-US" dirty="0" smtClean="0">
              <a:ea typeface="+mn-ea"/>
              <a:cs typeface="+mn-cs"/>
              <a:sym typeface="Wingding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On </a:t>
            </a:r>
            <a:r>
              <a:rPr lang="en-US" dirty="0" err="1" smtClean="0">
                <a:ea typeface="+mn-ea"/>
                <a:cs typeface="+mn-cs"/>
              </a:rPr>
              <a:t>tmpfs</a:t>
            </a:r>
            <a:r>
              <a:rPr lang="en-US" dirty="0" smtClean="0">
                <a:ea typeface="+mn-ea"/>
                <a:cs typeface="+mn-cs"/>
              </a:rPr>
              <a:t> however you risk losing SIP registration data on a power outage or any sudden restart (</a:t>
            </a:r>
            <a:r>
              <a:rPr lang="en-US" dirty="0" err="1" smtClean="0">
                <a:ea typeface="+mn-ea"/>
                <a:cs typeface="+mn-cs"/>
              </a:rPr>
              <a:t>e.g</a:t>
            </a:r>
            <a:r>
              <a:rPr lang="en-US" dirty="0" smtClean="0">
                <a:ea typeface="+mn-ea"/>
                <a:cs typeface="+mn-cs"/>
              </a:rPr>
              <a:t> kernel panic)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Most other data is transient (</a:t>
            </a:r>
            <a:r>
              <a:rPr lang="en-US" dirty="0" err="1" smtClean="0">
                <a:ea typeface="+mn-ea"/>
                <a:cs typeface="+mn-cs"/>
              </a:rPr>
              <a:t>e.g</a:t>
            </a:r>
            <a:r>
              <a:rPr lang="en-US" dirty="0" smtClean="0">
                <a:ea typeface="+mn-ea"/>
                <a:cs typeface="+mn-cs"/>
              </a:rPr>
              <a:t> channels, sip dialogs, </a:t>
            </a:r>
            <a:r>
              <a:rPr lang="en-US" dirty="0" err="1" smtClean="0">
                <a:ea typeface="+mn-ea"/>
                <a:cs typeface="+mn-cs"/>
              </a:rPr>
              <a:t>etc</a:t>
            </a:r>
            <a:r>
              <a:rPr lang="en-US" dirty="0" smtClean="0">
                <a:ea typeface="+mn-ea"/>
                <a:cs typeface="+mn-cs"/>
              </a:rPr>
              <a:t>)</a:t>
            </a: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9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Database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Eventually you might need to migrate to </a:t>
            </a:r>
            <a:r>
              <a:rPr lang="en-US" dirty="0" err="1" smtClean="0">
                <a:ea typeface="+mn-ea"/>
                <a:cs typeface="+mn-cs"/>
              </a:rPr>
              <a:t>pgsql</a:t>
            </a:r>
            <a:r>
              <a:rPr lang="en-US" dirty="0" smtClean="0">
                <a:ea typeface="+mn-ea"/>
                <a:cs typeface="+mn-cs"/>
              </a:rPr>
              <a:t>, </a:t>
            </a:r>
            <a:r>
              <a:rPr lang="en-US" dirty="0" err="1" smtClean="0">
                <a:ea typeface="+mn-ea"/>
                <a:cs typeface="+mn-cs"/>
              </a:rPr>
              <a:t>mysql</a:t>
            </a:r>
            <a:r>
              <a:rPr lang="en-US" dirty="0" smtClean="0">
                <a:ea typeface="+mn-ea"/>
                <a:cs typeface="+mn-cs"/>
              </a:rPr>
              <a:t> or some other database via </a:t>
            </a:r>
            <a:r>
              <a:rPr lang="en-US" dirty="0" err="1" smtClean="0">
                <a:ea typeface="+mn-ea"/>
                <a:cs typeface="+mn-cs"/>
              </a:rPr>
              <a:t>odbc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Allows you to move </a:t>
            </a:r>
            <a:r>
              <a:rPr lang="en-US" dirty="0" err="1" smtClean="0">
                <a:ea typeface="+mn-ea"/>
                <a:cs typeface="+mn-cs"/>
              </a:rPr>
              <a:t>db</a:t>
            </a:r>
            <a:r>
              <a:rPr lang="en-US" dirty="0" smtClean="0">
                <a:ea typeface="+mn-ea"/>
                <a:cs typeface="+mn-cs"/>
              </a:rPr>
              <a:t> workload elsewhere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Better performance for applications that read the core info (channels, calls, </a:t>
            </a:r>
            <a:r>
              <a:rPr lang="en-US" dirty="0" err="1" smtClean="0">
                <a:ea typeface="+mn-ea"/>
                <a:cs typeface="+mn-cs"/>
              </a:rPr>
              <a:t>etc</a:t>
            </a:r>
            <a:r>
              <a:rPr lang="en-US" dirty="0" smtClean="0">
                <a:ea typeface="+mn-ea"/>
                <a:cs typeface="+mn-cs"/>
              </a:rPr>
              <a:t>)</a:t>
            </a: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96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Database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Tables such as channels, calls, tasks, </a:t>
            </a:r>
            <a:r>
              <a:rPr lang="en-US" dirty="0" err="1" smtClean="0">
                <a:ea typeface="+mn-ea"/>
                <a:cs typeface="+mn-cs"/>
              </a:rPr>
              <a:t>sip_dialogs</a:t>
            </a:r>
            <a:r>
              <a:rPr lang="en-US" dirty="0" smtClean="0">
                <a:ea typeface="+mn-ea"/>
                <a:cs typeface="+mn-cs"/>
              </a:rPr>
              <a:t>,  do not need to persist. You can move those tables to memory (</a:t>
            </a:r>
            <a:r>
              <a:rPr lang="en-US" dirty="0" err="1" smtClean="0">
                <a:ea typeface="+mn-ea"/>
                <a:cs typeface="+mn-cs"/>
              </a:rPr>
              <a:t>e.g</a:t>
            </a:r>
            <a:r>
              <a:rPr lang="en-US" dirty="0" smtClean="0">
                <a:ea typeface="+mn-ea"/>
                <a:cs typeface="+mn-cs"/>
              </a:rPr>
              <a:t> MEMORY engine on MySQL) if you don’t need fault tolerance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Remember to set auto-create-schemas=false and auto-clear-</a:t>
            </a:r>
            <a:r>
              <a:rPr lang="en-US" dirty="0" err="1" smtClean="0">
                <a:ea typeface="+mn-ea"/>
                <a:cs typeface="+mn-cs"/>
              </a:rPr>
              <a:t>sql</a:t>
            </a:r>
            <a:r>
              <a:rPr lang="en-US" dirty="0" smtClean="0">
                <a:ea typeface="+mn-ea"/>
                <a:cs typeface="+mn-cs"/>
              </a:rPr>
              <a:t>=false if you create the </a:t>
            </a:r>
            <a:r>
              <a:rPr lang="en-US" dirty="0" err="1" smtClean="0">
                <a:ea typeface="+mn-ea"/>
                <a:cs typeface="+mn-cs"/>
              </a:rPr>
              <a:t>db</a:t>
            </a:r>
            <a:r>
              <a:rPr lang="en-US" dirty="0" smtClean="0">
                <a:ea typeface="+mn-ea"/>
                <a:cs typeface="+mn-cs"/>
              </a:rPr>
              <a:t> schema on your own (see </a:t>
            </a:r>
            <a:r>
              <a:rPr lang="en-US" dirty="0" err="1" smtClean="0">
                <a:ea typeface="+mn-ea"/>
                <a:cs typeface="+mn-cs"/>
              </a:rPr>
              <a:t>switch.conf.xml</a:t>
            </a:r>
            <a:r>
              <a:rPr lang="en-US" dirty="0" smtClean="0">
                <a:ea typeface="+mn-ea"/>
                <a:cs typeface="+mn-cs"/>
              </a:rPr>
              <a:t>)</a:t>
            </a: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01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Database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If using MySQL: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Use the </a:t>
            </a:r>
            <a:r>
              <a:rPr lang="en-US" dirty="0" err="1" smtClean="0">
                <a:ea typeface="+mn-ea"/>
                <a:cs typeface="+mn-cs"/>
              </a:rPr>
              <a:t>InnoDB</a:t>
            </a:r>
            <a:r>
              <a:rPr lang="en-US" dirty="0" smtClean="0">
                <a:ea typeface="+mn-ea"/>
                <a:cs typeface="+mn-cs"/>
              </a:rPr>
              <a:t> engine for better concurrency in data that requires persistence (</a:t>
            </a:r>
            <a:r>
              <a:rPr lang="en-US" dirty="0" err="1" smtClean="0">
                <a:ea typeface="+mn-ea"/>
                <a:cs typeface="+mn-cs"/>
              </a:rPr>
              <a:t>e.g</a:t>
            </a:r>
            <a:r>
              <a:rPr lang="en-US" dirty="0" smtClean="0">
                <a:ea typeface="+mn-ea"/>
                <a:cs typeface="+mn-cs"/>
              </a:rPr>
              <a:t> SIP registration)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ea typeface="+mn-ea"/>
              </a:rPr>
              <a:t>innodb_flush_log_at_trx_commit</a:t>
            </a:r>
            <a:r>
              <a:rPr lang="en-US" dirty="0">
                <a:ea typeface="+mn-ea"/>
              </a:rPr>
              <a:t>=</a:t>
            </a:r>
            <a:r>
              <a:rPr lang="en-US" dirty="0" smtClean="0">
                <a:ea typeface="+mn-ea"/>
              </a:rPr>
              <a:t>0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ea typeface="+mn-ea"/>
              </a:rPr>
              <a:t>sync_binlog</a:t>
            </a:r>
            <a:r>
              <a:rPr lang="en-US" dirty="0">
                <a:ea typeface="+mn-ea"/>
              </a:rPr>
              <a:t>=0</a:t>
            </a: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0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9000"/>
          </a:xfrm>
        </p:spPr>
        <p:txBody>
          <a:bodyPr/>
          <a:lstStyle/>
          <a:p>
            <a:r>
              <a:rPr lang="en-US">
                <a:latin typeface="Calibri" charset="0"/>
              </a:rPr>
              <a:t>About Sangoma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Industry pioneer with over 25 years of experience in communications hardware and software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Publicly traded company since 2000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TSXV: STC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One of the most financially healthy companies in our industry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Growing, Profitable, Cash on the Balance Sheet, No Debt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Mid-market sized firm with just under 100 staff in all global territories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Offices in Canada (Toronto), US (CA, NJ), EU (UK &amp; Holland), APAC (India), CALA (Miami)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World wide customer base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Selling direct to carriers and OEMs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Selling to the enterprise through a network of distribution partners</a:t>
            </a:r>
          </a:p>
        </p:txBody>
      </p:sp>
      <p:sp>
        <p:nvSpPr>
          <p:cNvPr id="10243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40B3A26-4CFD-E04C-B840-39CF6A092C24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21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SIP Stack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Sofia launches the following threads per profile: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Main profile thread (runs </a:t>
            </a:r>
            <a:r>
              <a:rPr lang="en-US" dirty="0" err="1" smtClean="0">
                <a:ea typeface="+mn-ea"/>
              </a:rPr>
              <a:t>sofia</a:t>
            </a:r>
            <a:r>
              <a:rPr lang="en-US" dirty="0" smtClean="0">
                <a:ea typeface="+mn-ea"/>
              </a:rPr>
              <a:t> UA stack scheduling)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Worker thread (checks expired registrations)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Stack listener thread (accepting inbound traffic)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You can distribute your traffic among more </a:t>
            </a:r>
            <a:r>
              <a:rPr lang="en-US" dirty="0" err="1" smtClean="0">
                <a:ea typeface="+mn-ea"/>
                <a:cs typeface="+mn-cs"/>
              </a:rPr>
              <a:t>sofia</a:t>
            </a:r>
            <a:r>
              <a:rPr lang="en-US" dirty="0" smtClean="0">
                <a:ea typeface="+mn-ea"/>
                <a:cs typeface="+mn-cs"/>
              </a:rPr>
              <a:t> profiles for improved concurrency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59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Memory Allocation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FreeSWITCH</a:t>
            </a:r>
            <a:r>
              <a:rPr lang="en-US" dirty="0" smtClean="0">
                <a:ea typeface="+mn-ea"/>
                <a:cs typeface="+mn-cs"/>
              </a:rPr>
              <a:t> uses memory pools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Using modules that depend on libraries or modules not using pools can benefit from using an alternative memory allocator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26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Memory Allocation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tcmalloc</a:t>
            </a:r>
            <a:r>
              <a:rPr lang="en-US" dirty="0" smtClean="0">
                <a:ea typeface="+mn-ea"/>
                <a:cs typeface="+mn-cs"/>
              </a:rPr>
              <a:t> and </a:t>
            </a:r>
            <a:r>
              <a:rPr lang="en-US" dirty="0" err="1" smtClean="0">
                <a:ea typeface="+mn-ea"/>
                <a:cs typeface="+mn-cs"/>
              </a:rPr>
              <a:t>jemalloc</a:t>
            </a:r>
            <a:r>
              <a:rPr lang="en-US" dirty="0" smtClean="0">
                <a:ea typeface="+mn-ea"/>
                <a:cs typeface="+mn-cs"/>
              </a:rPr>
              <a:t> are good alternatives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Reports on the mailing list of improvement if using </a:t>
            </a:r>
            <a:r>
              <a:rPr lang="en-US" dirty="0" err="1" smtClean="0">
                <a:ea typeface="+mn-ea"/>
                <a:cs typeface="+mn-cs"/>
              </a:rPr>
              <a:t>mod_perl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Sangoma found very significant improvement on its SBC (based on </a:t>
            </a:r>
            <a:r>
              <a:rPr lang="en-US" dirty="0" err="1" smtClean="0">
                <a:ea typeface="+mn-ea"/>
                <a:cs typeface="+mn-cs"/>
              </a:rPr>
              <a:t>FreeSWITCH</a:t>
            </a:r>
            <a:r>
              <a:rPr lang="en-US" dirty="0" smtClean="0">
                <a:ea typeface="+mn-ea"/>
                <a:cs typeface="+mn-cs"/>
              </a:rPr>
              <a:t>)</a:t>
            </a:r>
            <a:endParaRPr lang="en-US" dirty="0">
              <a:ea typeface="+mn-ea"/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6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Memory Allocation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Easy to try on your own workload: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LD_PRELOAD=“</a:t>
            </a:r>
            <a:r>
              <a:rPr lang="en-US" dirty="0" err="1"/>
              <a:t>libtcmalloc.so.x.x.x</a:t>
            </a:r>
            <a:r>
              <a:rPr lang="en-US" dirty="0"/>
              <a:t>" ./</a:t>
            </a:r>
            <a:r>
              <a:rPr lang="en-US" dirty="0" err="1" smtClean="0"/>
              <a:t>freeswitch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Recommended to run </a:t>
            </a:r>
            <a:r>
              <a:rPr lang="en-US" dirty="0" err="1" smtClean="0">
                <a:ea typeface="+mn-ea"/>
                <a:cs typeface="+mn-cs"/>
              </a:rPr>
              <a:t>mysql</a:t>
            </a:r>
            <a:r>
              <a:rPr lang="en-US" dirty="0" smtClean="0">
                <a:ea typeface="+mn-ea"/>
                <a:cs typeface="+mn-cs"/>
              </a:rPr>
              <a:t> with either </a:t>
            </a:r>
            <a:r>
              <a:rPr lang="en-US" dirty="0" err="1" smtClean="0">
                <a:ea typeface="+mn-ea"/>
                <a:cs typeface="+mn-cs"/>
              </a:rPr>
              <a:t>tcmalloc</a:t>
            </a:r>
            <a:r>
              <a:rPr lang="en-US" dirty="0" smtClean="0">
                <a:ea typeface="+mn-ea"/>
                <a:cs typeface="+mn-cs"/>
              </a:rPr>
              <a:t> or </a:t>
            </a:r>
            <a:r>
              <a:rPr lang="en-US" dirty="0" err="1" smtClean="0">
                <a:ea typeface="+mn-ea"/>
                <a:cs typeface="+mn-cs"/>
              </a:rPr>
              <a:t>jemalloc</a:t>
            </a: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515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Dialplan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Careful planning of your </a:t>
            </a:r>
            <a:r>
              <a:rPr lang="en-US" dirty="0" err="1" smtClean="0">
                <a:ea typeface="+mn-ea"/>
                <a:cs typeface="+mn-cs"/>
              </a:rPr>
              <a:t>dialplan</a:t>
            </a:r>
            <a:r>
              <a:rPr lang="en-US" dirty="0" smtClean="0">
                <a:ea typeface="+mn-ea"/>
                <a:cs typeface="+mn-cs"/>
              </a:rPr>
              <a:t> goes a long way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Do not enable functionality you don’t need, everything has a cost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Just loading a module might be consuming precious </a:t>
            </a:r>
            <a:r>
              <a:rPr lang="en-US" dirty="0" err="1" smtClean="0">
                <a:ea typeface="+mn-ea"/>
                <a:cs typeface="+mn-cs"/>
              </a:rPr>
              <a:t>cpu</a:t>
            </a:r>
            <a:r>
              <a:rPr lang="en-US" dirty="0" smtClean="0">
                <a:ea typeface="+mn-ea"/>
                <a:cs typeface="+mn-cs"/>
              </a:rPr>
              <a:t> cycles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Dialplan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Common performance factors to consider (mind the performance cost of those features):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Media relay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Tone Detection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Recording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Transcoding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732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Measurement Tools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ea typeface="+mn-ea"/>
                <a:cs typeface="+mn-cs"/>
              </a:rPr>
              <a:t>s</a:t>
            </a:r>
            <a:r>
              <a:rPr lang="en-US" dirty="0" err="1" smtClean="0">
                <a:ea typeface="+mn-ea"/>
                <a:cs typeface="+mn-cs"/>
              </a:rPr>
              <a:t>witchy</a:t>
            </a:r>
            <a:r>
              <a:rPr lang="en-US" dirty="0" smtClean="0">
                <a:ea typeface="+mn-ea"/>
                <a:cs typeface="+mn-cs"/>
              </a:rPr>
              <a:t>: A distributed load-generator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</a:rPr>
              <a:t>https://</a:t>
            </a:r>
            <a:r>
              <a:rPr lang="en-US" dirty="0" err="1">
                <a:ea typeface="+mn-ea"/>
              </a:rPr>
              <a:t>github.com</a:t>
            </a:r>
            <a:r>
              <a:rPr lang="en-US" dirty="0">
                <a:ea typeface="+mn-ea"/>
              </a:rPr>
              <a:t>/</a:t>
            </a:r>
            <a:r>
              <a:rPr lang="en-US" dirty="0" err="1">
                <a:ea typeface="+mn-ea"/>
              </a:rPr>
              <a:t>sangoma</a:t>
            </a:r>
            <a:r>
              <a:rPr lang="en-US" dirty="0">
                <a:ea typeface="+mn-ea"/>
              </a:rPr>
              <a:t>/</a:t>
            </a:r>
            <a:r>
              <a:rPr lang="en-US" dirty="0" err="1">
                <a:ea typeface="+mn-ea"/>
              </a:rPr>
              <a:t>switchy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vmstat</a:t>
            </a:r>
            <a:r>
              <a:rPr lang="en-US" dirty="0" smtClean="0">
                <a:ea typeface="+mn-ea"/>
                <a:cs typeface="+mn-cs"/>
              </a:rPr>
              <a:t> plotter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</a:rPr>
              <a:t>https://</a:t>
            </a:r>
            <a:r>
              <a:rPr lang="en-US" dirty="0" err="1">
                <a:ea typeface="+mn-ea"/>
              </a:rPr>
              <a:t>clusterbuffer.wordpress.com</a:t>
            </a:r>
            <a:r>
              <a:rPr lang="en-US" dirty="0">
                <a:ea typeface="+mn-ea"/>
              </a:rPr>
              <a:t>/2014/09/21/</a:t>
            </a:r>
            <a:r>
              <a:rPr lang="en-US" dirty="0" err="1">
                <a:ea typeface="+mn-ea"/>
              </a:rPr>
              <a:t>vmstat_plotter</a:t>
            </a:r>
            <a:r>
              <a:rPr lang="en-US" dirty="0">
                <a:ea typeface="+mn-ea"/>
              </a:rPr>
              <a:t>/</a:t>
            </a:r>
            <a:endParaRPr lang="en-US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Test Server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Linux </a:t>
            </a:r>
            <a:r>
              <a:rPr lang="en-US" dirty="0" err="1" smtClean="0">
                <a:ea typeface="+mn-ea"/>
                <a:cs typeface="+mn-cs"/>
              </a:rPr>
              <a:t>CentOS</a:t>
            </a:r>
            <a:r>
              <a:rPr lang="en-US" dirty="0" smtClean="0">
                <a:ea typeface="+mn-ea"/>
                <a:cs typeface="+mn-cs"/>
              </a:rPr>
              <a:t> 6 (kernel 2.6.x)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FreeSWITCH</a:t>
            </a:r>
            <a:r>
              <a:rPr lang="en-US" dirty="0" smtClean="0">
                <a:ea typeface="+mn-ea"/>
                <a:cs typeface="+mn-cs"/>
              </a:rPr>
              <a:t> v1.4 </a:t>
            </a:r>
            <a:r>
              <a:rPr lang="en-US" dirty="0" err="1" smtClean="0">
                <a:ea typeface="+mn-ea"/>
                <a:cs typeface="+mn-cs"/>
              </a:rPr>
              <a:t>git</a:t>
            </a:r>
            <a:r>
              <a:rPr lang="en-US" dirty="0" smtClean="0">
                <a:ea typeface="+mn-ea"/>
                <a:cs typeface="+mn-cs"/>
              </a:rPr>
              <a:t> branch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Intel Xeon 64bit processor w/ 8 cores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Intel SSD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16GB of RAM</a:t>
            </a:r>
            <a:endParaRPr lang="en-US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8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Test Lab</a:t>
            </a:r>
            <a:endParaRPr lang="en-US" dirty="0">
              <a:latin typeface="Calibri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21808" y="4090730"/>
            <a:ext cx="2767263" cy="156410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</a:t>
            </a:r>
            <a:r>
              <a:rPr lang="en-US" dirty="0" err="1" smtClean="0"/>
              <a:t>FreeSWITCH</a:t>
            </a:r>
            <a:r>
              <a:rPr lang="en-US" dirty="0" smtClean="0"/>
              <a:t> Server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689705" y="1751261"/>
            <a:ext cx="1403663" cy="12432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Switchy</a:t>
            </a:r>
            <a:endParaRPr lang="en-US" dirty="0" smtClean="0"/>
          </a:p>
        </p:txBody>
      </p:sp>
      <p:sp>
        <p:nvSpPr>
          <p:cNvPr id="6" name="Trapezoid 5"/>
          <p:cNvSpPr/>
          <p:nvPr/>
        </p:nvSpPr>
        <p:spPr>
          <a:xfrm>
            <a:off x="147053" y="1844842"/>
            <a:ext cx="2179052" cy="1537369"/>
          </a:xfrm>
          <a:prstGeom prst="trapezoid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Load Generator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FreeSWITCH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rapezoid 11"/>
          <p:cNvSpPr/>
          <p:nvPr/>
        </p:nvSpPr>
        <p:spPr>
          <a:xfrm>
            <a:off x="6502400" y="1850189"/>
            <a:ext cx="2179052" cy="1537369"/>
          </a:xfrm>
          <a:prstGeom prst="trapezoid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Load Generator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FreeSWITCH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Left-Right Arrow 6"/>
          <p:cNvSpPr/>
          <p:nvPr/>
        </p:nvSpPr>
        <p:spPr>
          <a:xfrm>
            <a:off x="5347373" y="2272646"/>
            <a:ext cx="1109579" cy="22726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81586" y="196516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ESL</a:t>
            </a:r>
            <a:endParaRPr lang="en-US" dirty="0"/>
          </a:p>
        </p:txBody>
      </p:sp>
      <p:sp>
        <p:nvSpPr>
          <p:cNvPr id="16" name="Left-Right Arrow 15"/>
          <p:cNvSpPr/>
          <p:nvPr/>
        </p:nvSpPr>
        <p:spPr>
          <a:xfrm>
            <a:off x="2398299" y="2318098"/>
            <a:ext cx="1109579" cy="22726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32512" y="201061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ESL</a:t>
            </a:r>
            <a:endParaRPr lang="en-US" dirty="0"/>
          </a:p>
        </p:txBody>
      </p:sp>
      <p:sp>
        <p:nvSpPr>
          <p:cNvPr id="9" name="Curved Right Arrow 8"/>
          <p:cNvSpPr/>
          <p:nvPr/>
        </p:nvSpPr>
        <p:spPr>
          <a:xfrm>
            <a:off x="601588" y="3836733"/>
            <a:ext cx="1764632" cy="1417053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>
            <a:off x="6537161" y="3703059"/>
            <a:ext cx="1403684" cy="1684421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9474" y="4438316"/>
            <a:ext cx="46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315242" y="4243138"/>
            <a:ext cx="46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97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2k@50cps simple audio bridge</a:t>
            </a:r>
            <a:endParaRPr lang="en-US" dirty="0">
              <a:latin typeface="Calibri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5" name="Picture 4" descr="xeon-sqlitefullmem-lwarn-sprof-glibc-2000@50cp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42" y="1516813"/>
            <a:ext cx="5948947" cy="42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00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https://sangoma.com/assets/downloads/product_images/a200/320x240@72_pci_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390650"/>
            <a:ext cx="15033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Broad Line of Great Products</a:t>
            </a: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Voice Telephony Boards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Analog/digital/hybrid, WAN, ADSL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Session border controllers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Microsoft Lync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VoIP Gateways</a:t>
            </a:r>
            <a:endParaRPr lang="en-US" dirty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ea typeface="+mn-ea"/>
              </a:rPr>
              <a:t>NetBorder SIP to TDM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ea typeface="+mn-ea"/>
              </a:rPr>
              <a:t>SS7 to SIP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Software Applications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NetBorder Express, Call Progress Analyzer…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Transcoding (boards/appliances)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Fiber connectivity (STM1)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Wireless products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(GSM)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2940050"/>
            <a:ext cx="31035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5106988"/>
            <a:ext cx="1668463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 descr="http://upload.wikimedia.org/wikipedia/commons/thumb/8/87/Cloud_computing_types.svg/395px-Cloud_computing_types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3816350"/>
            <a:ext cx="2009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0391a3e3-b7de-4735-ab1c-d93fdfbc3965" descr="0430711C-2647-4701-90E2-E736D00D9B6D@sangom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4529138"/>
            <a:ext cx="26543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70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2k@50cps tone detection</a:t>
            </a:r>
            <a:endParaRPr lang="en-US" dirty="0">
              <a:latin typeface="Calibri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3" name="Picture 2" descr="xeon-sqlitefullmem-lwarn-sprof-glibc-tonedetect-2000@50cp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84" y="1476948"/>
            <a:ext cx="6189579" cy="43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3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1</a:t>
            </a:r>
            <a:r>
              <a:rPr lang="en-US" dirty="0" smtClean="0">
                <a:latin typeface="Calibri" charset="0"/>
              </a:rPr>
              <a:t>k@50cps simple audio bridge</a:t>
            </a:r>
            <a:endParaRPr lang="en-US" dirty="0">
              <a:latin typeface="Calibri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4" name="Picture 3" descr="xeon-sqlitefullmem-lwarn-sprof-glibc-1000@50cp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726" y="1510634"/>
            <a:ext cx="6118731" cy="436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74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1</a:t>
            </a:r>
            <a:r>
              <a:rPr lang="en-US" dirty="0" smtClean="0">
                <a:latin typeface="Calibri" charset="0"/>
              </a:rPr>
              <a:t>k@50cps session recording</a:t>
            </a:r>
            <a:endParaRPr lang="en-US" dirty="0">
              <a:latin typeface="Calibri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3" name="Picture 2" descr="xeon-sqlitefullmem-lwarn-sprof-glibc-recording-1000@50cp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6" y="1485493"/>
            <a:ext cx="6349999" cy="44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7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1</a:t>
            </a:r>
            <a:r>
              <a:rPr lang="en-US" dirty="0" smtClean="0">
                <a:latin typeface="Calibri" charset="0"/>
              </a:rPr>
              <a:t>k@50cps transcoding PCMU/G722</a:t>
            </a:r>
            <a:endParaRPr lang="en-US" dirty="0">
              <a:latin typeface="Calibri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4" name="Picture 3" descr="xeon-sqlitefullmem-lwarn-sprof-glibc-transcoding-1000@50cp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6" y="1443788"/>
            <a:ext cx="6368599" cy="447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4k@80cps bypass media</a:t>
            </a:r>
            <a:endParaRPr lang="en-US" dirty="0">
              <a:latin typeface="Calibri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3" name="Picture 2" descr="xeon-sqlitefullmem-lwarn-sprof-glibc-nomedia-4000@80cp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20" y="1417066"/>
            <a:ext cx="6283193" cy="445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3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Dialplan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Use bypass media selectively whenever you can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Avoid transcoding, use late-negotiation and </a:t>
            </a:r>
            <a:r>
              <a:rPr lang="en-US" dirty="0" err="1" smtClean="0">
                <a:ea typeface="+mn-ea"/>
                <a:cs typeface="+mn-cs"/>
              </a:rPr>
              <a:t>inherit_codec</a:t>
            </a:r>
            <a:r>
              <a:rPr lang="en-US" dirty="0" smtClean="0">
                <a:ea typeface="+mn-ea"/>
                <a:cs typeface="+mn-cs"/>
              </a:rPr>
              <a:t>=true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If you must do transcoding, you can offload to a hardware transcoder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88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Final Thoughts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You have to measure your own work load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No easy answers with performance, but you have the tools to find what works for you</a:t>
            </a: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0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03538"/>
            <a:ext cx="7772400" cy="1362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  <a:cs typeface="+mj-cs"/>
              </a:rPr>
              <a:t>QUESTIONS</a:t>
            </a:r>
            <a:endParaRPr lang="en-CA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Contact Us</a:t>
            </a:r>
          </a:p>
        </p:txBody>
      </p:sp>
      <p:pic>
        <p:nvPicPr>
          <p:cNvPr id="20482" name="Content Placeholder 9" descr="PPT_SocialMedia_r1.png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45" t="-65508" b="-72362"/>
          <a:stretch>
            <a:fillRect/>
          </a:stretch>
        </p:blipFill>
        <p:spPr>
          <a:xfrm>
            <a:off x="4567238" y="3611563"/>
            <a:ext cx="3600450" cy="3657600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4294967295"/>
          </p:nvPr>
        </p:nvSpPr>
        <p:spPr>
          <a:xfrm>
            <a:off x="460375" y="1612900"/>
            <a:ext cx="8223250" cy="41052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Sangoma Technologies</a:t>
            </a:r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>
                <a:ea typeface="+mn-ea"/>
              </a:rPr>
              <a:t>100 Renfrew Drive, Suite 100</a:t>
            </a:r>
            <a:br>
              <a:rPr lang="en-US" sz="1600" dirty="0">
                <a:ea typeface="+mn-ea"/>
              </a:rPr>
            </a:br>
            <a:r>
              <a:rPr lang="en-US" sz="1600" dirty="0">
                <a:ea typeface="+mn-ea"/>
              </a:rPr>
              <a:t>Markham, Ontario L3R 9R6</a:t>
            </a:r>
            <a:br>
              <a:rPr lang="en-US" sz="1600" dirty="0">
                <a:ea typeface="+mn-ea"/>
              </a:rPr>
            </a:br>
            <a:r>
              <a:rPr lang="en-US" sz="1600" dirty="0" smtClean="0">
                <a:ea typeface="+mn-ea"/>
              </a:rPr>
              <a:t>Canada</a:t>
            </a: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Website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sz="1600" dirty="0" smtClean="0">
                <a:ea typeface="+mn-ea"/>
                <a:cs typeface="+mn-cs"/>
                <a:hlinkClick r:id="rId4"/>
              </a:rPr>
              <a:t>http://www.sangoma.com/</a:t>
            </a:r>
            <a:endParaRPr lang="en-US" sz="16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Telephone</a:t>
            </a:r>
            <a:endParaRPr lang="en-US" dirty="0">
              <a:ea typeface="+mn-ea"/>
              <a:cs typeface="+mn-cs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>
                <a:ea typeface="+mn-ea"/>
              </a:rPr>
              <a:t>+1 905 474 1990 </a:t>
            </a:r>
            <a:r>
              <a:rPr lang="en-US" sz="1600" dirty="0" smtClean="0">
                <a:ea typeface="+mn-ea"/>
              </a:rPr>
              <a:t>x2 (for Sales)</a:t>
            </a:r>
            <a:endParaRPr lang="en-US" sz="1600" dirty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Email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sz="1600" dirty="0">
                <a:ea typeface="+mn-ea"/>
                <a:cs typeface="+mn-cs"/>
                <a:hlinkClick r:id="rId5"/>
              </a:rPr>
              <a:t>sales@sangoma.com</a:t>
            </a:r>
            <a:endParaRPr lang="en-US" sz="16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9FCF7A8-EDEE-0546-AD36-E600934B8272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CA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03538"/>
            <a:ext cx="7772400" cy="1362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THANK YOU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We’re Hiring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29642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Linux developers C/C++ or Python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Anywhere in the world, relocation paid or full time remote opportunities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Fun and relaxed work environment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94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Agenda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5640707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Performance Basics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FreeSWITCH</a:t>
            </a:r>
            <a:r>
              <a:rPr lang="en-US" dirty="0" smtClean="0">
                <a:ea typeface="+mn-ea"/>
                <a:cs typeface="+mn-cs"/>
              </a:rPr>
              <a:t> Core Basics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Performance Tweaks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Feature Performance Cost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Final Thoughts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1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Performance Basics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19735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Performance testing and measurement is hard to do and  very prone to errors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Performance can change widely from seemingly minor hardware/software </a:t>
            </a:r>
            <a:r>
              <a:rPr lang="en-US" dirty="0" smtClean="0"/>
              <a:t>changes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This presentation focuses on Linux  and SIP call bridging performance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1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Performance Basics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CPU-Bound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I/O Bound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Threads, Resource/Lock Contention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You cannot improve what you don’t measure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0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FreeSWITCH</a:t>
            </a:r>
            <a:r>
              <a:rPr lang="en-US" dirty="0" smtClean="0">
                <a:latin typeface="Calibri" charset="0"/>
              </a:rPr>
              <a:t> Core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FreeSWITCH</a:t>
            </a:r>
            <a:r>
              <a:rPr lang="en-US" dirty="0" smtClean="0">
                <a:ea typeface="+mn-ea"/>
                <a:cs typeface="+mn-cs"/>
              </a:rPr>
              <a:t> is an insanely threaded system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ea typeface="+mn-ea"/>
              </a:rPr>
              <a:t>(the good kind of insane)</a:t>
            </a:r>
            <a:endParaRPr lang="en-US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3" name="Picture 2" descr="funny-pictures-insan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05" y="2652207"/>
            <a:ext cx="4939632" cy="30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12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FreeSWITCH</a:t>
            </a:r>
            <a:r>
              <a:rPr lang="en-US" dirty="0" smtClean="0">
                <a:latin typeface="Calibri" charset="0"/>
              </a:rPr>
              <a:t> Core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Most threads are I/O bound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But transcoding, </a:t>
            </a:r>
            <a:r>
              <a:rPr lang="en-US" dirty="0" err="1" smtClean="0">
                <a:ea typeface="+mn-ea"/>
              </a:rPr>
              <a:t>transrating</a:t>
            </a:r>
            <a:r>
              <a:rPr lang="en-US" dirty="0" smtClean="0">
                <a:ea typeface="+mn-ea"/>
              </a:rPr>
              <a:t>, tone generation introduce CPU-bound elements into the mix</a:t>
            </a: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FreeSWITCH</a:t>
            </a:r>
            <a:r>
              <a:rPr lang="en-US" dirty="0" smtClean="0">
                <a:ea typeface="+mn-ea"/>
                <a:cs typeface="+mn-cs"/>
              </a:rPr>
              <a:t> core I/O model is blocking, not </a:t>
            </a:r>
            <a:r>
              <a:rPr lang="en-US" dirty="0" err="1" smtClean="0">
                <a:ea typeface="+mn-ea"/>
                <a:cs typeface="+mn-cs"/>
              </a:rPr>
              <a:t>async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Sangoma Technologies - ©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428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angoma_PowerPoint_Template_2013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Sangoma_PowerPoint_Template_2013.pot</Template>
  <TotalTime>22929</TotalTime>
  <Words>1426</Words>
  <Application>Microsoft Macintosh PowerPoint</Application>
  <PresentationFormat>On-screen Show (4:3)</PresentationFormat>
  <Paragraphs>337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Sangoma_PowerPoint_Template_2013</vt:lpstr>
      <vt:lpstr>Scaling FreeSWITCH Performance</vt:lpstr>
      <vt:lpstr>About Sangoma</vt:lpstr>
      <vt:lpstr>Broad Line of Great Products</vt:lpstr>
      <vt:lpstr>We’re Hiring</vt:lpstr>
      <vt:lpstr>Agenda</vt:lpstr>
      <vt:lpstr>Performance Basics</vt:lpstr>
      <vt:lpstr>Performance Basics</vt:lpstr>
      <vt:lpstr>FreeSWITCH Core</vt:lpstr>
      <vt:lpstr>FreeSWITCH Core</vt:lpstr>
      <vt:lpstr>FreeSWITCH Core</vt:lpstr>
      <vt:lpstr>FreeSWITCH Core</vt:lpstr>
      <vt:lpstr>FreeSWITCH Core</vt:lpstr>
      <vt:lpstr>FreeSWITCH Core</vt:lpstr>
      <vt:lpstr>Performance Tweaks</vt:lpstr>
      <vt:lpstr>Performance Tweaks</vt:lpstr>
      <vt:lpstr>Database</vt:lpstr>
      <vt:lpstr>Database</vt:lpstr>
      <vt:lpstr>Database</vt:lpstr>
      <vt:lpstr>Database</vt:lpstr>
      <vt:lpstr>SIP Stack</vt:lpstr>
      <vt:lpstr>Memory Allocation</vt:lpstr>
      <vt:lpstr>Memory Allocation</vt:lpstr>
      <vt:lpstr>Memory Allocation</vt:lpstr>
      <vt:lpstr>Dialplan</vt:lpstr>
      <vt:lpstr>Dialplan</vt:lpstr>
      <vt:lpstr>Measurement Tools</vt:lpstr>
      <vt:lpstr>Test Server</vt:lpstr>
      <vt:lpstr>Test Lab</vt:lpstr>
      <vt:lpstr>2k@50cps simple audio bridge</vt:lpstr>
      <vt:lpstr>2k@50cps tone detection</vt:lpstr>
      <vt:lpstr>1k@50cps simple audio bridge</vt:lpstr>
      <vt:lpstr>1k@50cps session recording</vt:lpstr>
      <vt:lpstr>1k@50cps transcoding PCMU/G722</vt:lpstr>
      <vt:lpstr>4k@80cps bypass media</vt:lpstr>
      <vt:lpstr>Dialplan</vt:lpstr>
      <vt:lpstr>Final Thoughts</vt:lpstr>
      <vt:lpstr>QUESTIONS</vt:lpstr>
      <vt:lpstr>Contact Us</vt:lpstr>
      <vt:lpstr>THANK YOU</vt:lpstr>
    </vt:vector>
  </TitlesOfParts>
  <Manager/>
  <Company>SANGOMA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Sangoma Template</dc:title>
  <dc:subject/>
  <dc:creator>Grace Leung</dc:creator>
  <cp:keywords/>
  <dc:description/>
  <cp:lastModifiedBy>Moises Silva</cp:lastModifiedBy>
  <cp:revision>1042</cp:revision>
  <cp:lastPrinted>2013-06-27T17:23:22Z</cp:lastPrinted>
  <dcterms:created xsi:type="dcterms:W3CDTF">2012-09-02T18:58:07Z</dcterms:created>
  <dcterms:modified xsi:type="dcterms:W3CDTF">2015-08-07T16:57:33Z</dcterms:modified>
  <cp:category/>
</cp:coreProperties>
</file>