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337" r:id="rId4"/>
    <p:sldId id="338" r:id="rId5"/>
    <p:sldId id="339" r:id="rId6"/>
    <p:sldId id="353" r:id="rId7"/>
    <p:sldId id="347" r:id="rId8"/>
    <p:sldId id="349" r:id="rId9"/>
    <p:sldId id="348" r:id="rId10"/>
    <p:sldId id="372" r:id="rId11"/>
    <p:sldId id="342" r:id="rId12"/>
    <p:sldId id="343" r:id="rId13"/>
    <p:sldId id="356" r:id="rId14"/>
    <p:sldId id="355" r:id="rId15"/>
    <p:sldId id="344" r:id="rId16"/>
    <p:sldId id="345" r:id="rId17"/>
    <p:sldId id="357" r:id="rId18"/>
    <p:sldId id="346" r:id="rId19"/>
    <p:sldId id="352" r:id="rId20"/>
    <p:sldId id="354" r:id="rId21"/>
    <p:sldId id="350" r:id="rId22"/>
    <p:sldId id="351" r:id="rId23"/>
    <p:sldId id="359" r:id="rId24"/>
    <p:sldId id="358" r:id="rId25"/>
    <p:sldId id="360" r:id="rId26"/>
    <p:sldId id="361" r:id="rId27"/>
    <p:sldId id="363" r:id="rId28"/>
    <p:sldId id="362" r:id="rId29"/>
    <p:sldId id="364" r:id="rId30"/>
    <p:sldId id="371" r:id="rId31"/>
    <p:sldId id="341" r:id="rId32"/>
    <p:sldId id="340" r:id="rId33"/>
    <p:sldId id="365" r:id="rId34"/>
    <p:sldId id="369" r:id="rId35"/>
    <p:sldId id="370" r:id="rId36"/>
    <p:sldId id="373" r:id="rId37"/>
    <p:sldId id="374" r:id="rId38"/>
    <p:sldId id="376" r:id="rId39"/>
    <p:sldId id="366" r:id="rId40"/>
    <p:sldId id="377" r:id="rId41"/>
    <p:sldId id="367" r:id="rId42"/>
    <p:sldId id="375" r:id="rId43"/>
    <p:sldId id="378" r:id="rId44"/>
    <p:sldId id="286" r:id="rId45"/>
    <p:sldId id="260" r:id="rId46"/>
    <p:sldId id="261" r:id="rId4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808000"/>
    <a:srgbClr val="543D04"/>
    <a:srgbClr val="3366FF"/>
    <a:srgbClr val="898989"/>
    <a:srgbClr val="F2F2F2"/>
    <a:srgbClr val="BFBFBF"/>
    <a:srgbClr val="F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16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C0182F9-51EF-BD42-8FA6-E3FE7AE6AEA0}" type="datetimeFigureOut">
              <a:rPr lang="en-CA"/>
              <a:pPr>
                <a:defRPr/>
              </a:pPr>
              <a:t>2013-08-06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E92D04B-5080-3B42-AC93-ED1F18B5AD6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7183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32C9202-F53D-144C-AA93-A223A22FC10D}" type="datetimeFigureOut">
              <a:rPr lang="en-CA"/>
              <a:pPr>
                <a:defRPr/>
              </a:pPr>
              <a:t>2013-08-06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pPr lvl="0"/>
            <a:endParaRPr lang="en-C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2B2D130-6B61-E84F-9725-449A49EFB08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42655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EFBF47-9B2C-054D-BC18-67C409B596EE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CA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>
                <a:latin typeface="Calibri" charset="0"/>
              </a:rPr>
              <a:t>Sipp</a:t>
            </a:r>
            <a:r>
              <a:rPr lang="en-US" dirty="0" smtClean="0">
                <a:latin typeface="Calibri" charset="0"/>
              </a:rPr>
              <a:t> is in essentially</a:t>
            </a:r>
            <a:r>
              <a:rPr lang="en-US" baseline="0" dirty="0" smtClean="0">
                <a:latin typeface="Calibri" charset="0"/>
              </a:rPr>
              <a:t> sending and receiving sip messages … </a:t>
            </a:r>
            <a:r>
              <a:rPr lang="en-US" dirty="0" smtClean="0">
                <a:latin typeface="Calibri" charset="0"/>
              </a:rPr>
              <a:t>A far cry from</a:t>
            </a:r>
            <a:r>
              <a:rPr lang="en-US" baseline="0" dirty="0" smtClean="0">
                <a:latin typeface="Calibri" charset="0"/>
              </a:rPr>
              <a:t> </a:t>
            </a:r>
            <a:r>
              <a:rPr lang="en-US" baseline="0" dirty="0" err="1" smtClean="0">
                <a:latin typeface="Calibri" charset="0"/>
              </a:rPr>
              <a:t>santeria</a:t>
            </a:r>
            <a:r>
              <a:rPr lang="en-US" baseline="0" dirty="0" smtClean="0">
                <a:latin typeface="Calibri" charset="0"/>
              </a:rPr>
              <a:t> …. At least at this point </a:t>
            </a:r>
            <a:r>
              <a:rPr lang="en-US" baseline="0" dirty="0" smtClean="0">
                <a:latin typeface="Calibri" charset="0"/>
                <a:sym typeface="Wingdings"/>
              </a:rPr>
              <a:t></a:t>
            </a:r>
            <a:endParaRPr lang="en-US" dirty="0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E3C20E9-0852-334D-BE0D-E444DD878EA3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CA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CA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CA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CA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CA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CA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CA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CA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CA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CA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CA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6692A0A-3BD4-ED46-AF60-231F26D29E1F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CA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3F37ED-A17B-AA46-A78A-2BF4CEDD83BD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CA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5200"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250040-3677-1E45-BC9B-48CD6DF22115}" type="slidenum">
              <a:rPr lang="en-CA" sz="120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CA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2E387F-B004-C543-BAAB-54035AC30A4C}" type="slidenum">
              <a:rPr lang="en-CA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8992"/>
            <a:ext cx="7772400" cy="1367132"/>
          </a:xfrm>
        </p:spPr>
        <p:txBody>
          <a:bodyPr anchor="b"/>
          <a:lstStyle>
            <a:lvl1pPr algn="r">
              <a:defRPr>
                <a:solidFill>
                  <a:srgbClr val="005DA6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3456965"/>
            <a:ext cx="6400800" cy="1371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139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88900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F7275-CB8C-8848-80DF-D96E860140B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2698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4066"/>
            <a:ext cx="7772400" cy="1362075"/>
          </a:xfrm>
        </p:spPr>
        <p:txBody>
          <a:bodyPr anchor="t"/>
          <a:lstStyle>
            <a:lvl1pPr algn="r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54213"/>
            <a:ext cx="77724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rgbClr val="005DA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660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  <a:lvl2pPr>
              <a:defRPr sz="2400" baseline="0">
                <a:solidFill>
                  <a:schemeClr val="tx1"/>
                </a:solidFill>
              </a:defRPr>
            </a:lvl2pPr>
            <a:lvl3pPr>
              <a:defRPr sz="2000" baseline="0">
                <a:solidFill>
                  <a:schemeClr val="tx1"/>
                </a:solidFill>
              </a:defRPr>
            </a:lvl3pPr>
            <a:lvl4pPr>
              <a:defRPr sz="1800" baseline="0">
                <a:solidFill>
                  <a:schemeClr val="tx1"/>
                </a:solidFill>
              </a:defRPr>
            </a:lvl4pPr>
            <a:lvl5pPr>
              <a:defRPr sz="1800" baseline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B323-CBC2-C64A-A0AB-83B69D9C94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3188968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2453"/>
            <a:ext cx="4040188" cy="639762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0186"/>
            <a:ext cx="4040188" cy="4105977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2000" baseline="0">
                <a:solidFill>
                  <a:schemeClr val="tx1"/>
                </a:solidFill>
              </a:defRPr>
            </a:lvl2pPr>
            <a:lvl3pPr>
              <a:defRPr sz="1800" baseline="0">
                <a:solidFill>
                  <a:schemeClr val="tx1"/>
                </a:solidFill>
              </a:defRPr>
            </a:lvl3pPr>
            <a:lvl4pPr>
              <a:defRPr sz="1600" baseline="0">
                <a:solidFill>
                  <a:schemeClr val="tx1"/>
                </a:solidFill>
              </a:defRPr>
            </a:lvl4pPr>
            <a:lvl5pPr>
              <a:defRPr sz="1600" baseline="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22453"/>
            <a:ext cx="4041775" cy="639762"/>
          </a:xfrm>
        </p:spPr>
        <p:txBody>
          <a:bodyPr anchor="ctr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0186"/>
            <a:ext cx="4041775" cy="4105977"/>
          </a:xfrm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813A1-5262-2E4D-9604-219C3995A9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315610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FD97-9C23-674A-BC59-401217ECA64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©2013 Sangoma Technologies</a:t>
            </a:r>
          </a:p>
        </p:txBody>
      </p:sp>
    </p:spTree>
    <p:extLst>
      <p:ext uri="{BB962C8B-B14F-4D97-AF65-F5344CB8AC3E}">
        <p14:creationId xmlns:p14="http://schemas.microsoft.com/office/powerpoint/2010/main" val="4110839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eader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foot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98600"/>
            <a:ext cx="8229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7875" y="6365875"/>
            <a:ext cx="741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77C401C-0CDE-394F-AEDD-D41E4DE70E6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5DA6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5DA6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oy@sangoma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github.com/moises-silva/freeswitch/tree/mod_ber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code.google.com/p/iperf/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voiper.sourceforge.net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www.sangoma.com/" TargetMode="External"/><Relationship Id="rId5" Type="http://schemas.openxmlformats.org/officeDocument/2006/relationships/hyperlink" Target="mailto:sales@sangoma.com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685800" y="1506538"/>
            <a:ext cx="7772400" cy="13176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SIP Testing w/ </a:t>
            </a:r>
            <a:r>
              <a:rPr lang="en-US" dirty="0" err="1" smtClean="0">
                <a:latin typeface="Calibri" charset="0"/>
              </a:rPr>
              <a:t>FreeSWITCH</a:t>
            </a:r>
            <a:endParaRPr lang="en-US" dirty="0">
              <a:latin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0100" y="2797175"/>
            <a:ext cx="6400800" cy="1104519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ClueCon</a:t>
            </a:r>
            <a:r>
              <a:rPr lang="en-US" dirty="0" smtClean="0">
                <a:ea typeface="+mn-ea"/>
                <a:cs typeface="+mn-cs"/>
              </a:rPr>
              <a:t>, August 2013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>
                <a:ea typeface="+mn-ea"/>
                <a:cs typeface="+mn-cs"/>
              </a:rPr>
              <a:t>Moisés</a:t>
            </a:r>
            <a:r>
              <a:rPr lang="en-US" dirty="0" smtClean="0">
                <a:ea typeface="+mn-ea"/>
                <a:cs typeface="+mn-cs"/>
              </a:rPr>
              <a:t> Silva &lt;</a:t>
            </a:r>
            <a:r>
              <a:rPr lang="en-US" dirty="0" smtClean="0">
                <a:ea typeface="+mn-ea"/>
                <a:cs typeface="+mn-cs"/>
                <a:hlinkClick r:id="rId3"/>
              </a:rPr>
              <a:t>moy@sangoma.com</a:t>
            </a:r>
            <a:r>
              <a:rPr lang="en-US" dirty="0" smtClean="0">
                <a:ea typeface="+mn-ea"/>
                <a:cs typeface="+mn-cs"/>
              </a:rPr>
              <a:t>&gt;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Manager, Software Engineering 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Functionality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1487294" y="2870256"/>
            <a:ext cx="4908072" cy="1157302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000" u="sng" dirty="0" smtClean="0">
                <a:ea typeface="+mn-ea"/>
                <a:cs typeface="+mn-cs"/>
              </a:rPr>
              <a:t>Functionality Tests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1919972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Functionality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Verify expected SIP behaviors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REFER actually places a new call to given destination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183 with SDP actually bridges media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4/5XX responses hang up or retry a call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REGISTER creates an AOR in your DB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… And you can go crazy with Presence tests …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07004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Functionality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565874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Identify your most important functionality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Execute manual tests, take traces (</a:t>
            </a:r>
            <a:r>
              <a:rPr lang="en-US" dirty="0" err="1" smtClean="0">
                <a:ea typeface="+mn-ea"/>
                <a:cs typeface="+mn-cs"/>
              </a:rPr>
              <a:t>pcap</a:t>
            </a:r>
            <a:r>
              <a:rPr lang="en-US" dirty="0" smtClean="0">
                <a:ea typeface="+mn-ea"/>
                <a:cs typeface="+mn-cs"/>
              </a:rPr>
              <a:t>/</a:t>
            </a:r>
            <a:r>
              <a:rPr lang="en-US" dirty="0" err="1" smtClean="0">
                <a:ea typeface="+mn-ea"/>
                <a:cs typeface="+mn-cs"/>
              </a:rPr>
              <a:t>wireshark</a:t>
            </a:r>
            <a:r>
              <a:rPr lang="en-US" dirty="0" smtClean="0">
                <a:ea typeface="+mn-ea"/>
                <a:cs typeface="+mn-cs"/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Write test scenarios for them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Automate them! (Python/Ruby/PERL scripting)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145028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4" name="Picture 3" descr="sipp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46" y="2276944"/>
            <a:ext cx="5251644" cy="225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7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Wiki SIPP Quote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  <a:cs typeface="+mn-cs"/>
              </a:rPr>
              <a:t>“IF YOU DO NOT UNDERSTAND HOW TO STRESS TEST PROPERLY THEN DON'T BOTHER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  <a:cs typeface="+mn-cs"/>
              </a:rPr>
              <a:t>Using </a:t>
            </a:r>
            <a:r>
              <a:rPr lang="en-US" dirty="0" err="1" smtClean="0">
                <a:ea typeface="+mn-ea"/>
                <a:cs typeface="+mn-cs"/>
              </a:rPr>
              <a:t>SIPp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is part dark art, part voodoo, part Santeria.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  <a:cs typeface="+mn-cs"/>
              </a:rPr>
              <a:t>YOU HAVE BEEN WARNED”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1658242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520106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Low-level SIP functionality &amp; performance test tool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Not super user-friendly, errors can go unnoticed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Requires a firm grasp on SIP (requests, responses, transactions, dialogs)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Flow logic is XML-based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9578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4" name="Picture 3" descr="sipp-scenario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544" y="1430238"/>
            <a:ext cx="5436142" cy="45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sipp-register-scenar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1752600"/>
            <a:ext cx="3937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6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&lt;send&gt;, &lt;</a:t>
            </a:r>
            <a:r>
              <a:rPr lang="en-US" dirty="0" err="1" smtClean="0">
                <a:ea typeface="+mn-ea"/>
                <a:cs typeface="+mn-cs"/>
              </a:rPr>
              <a:t>recv</a:t>
            </a:r>
            <a:r>
              <a:rPr lang="en-US" dirty="0" smtClean="0">
                <a:ea typeface="+mn-ea"/>
                <a:cs typeface="+mn-cs"/>
              </a:rPr>
              <a:t>&gt;, &lt;pause&gt;, &lt;exec&gt;, rinse &amp; repeat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&lt;send&gt; sends raw SIP messages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&lt;</a:t>
            </a:r>
            <a:r>
              <a:rPr lang="en-US" dirty="0" err="1" smtClean="0">
                <a:ea typeface="+mn-ea"/>
              </a:rPr>
              <a:t>recv</a:t>
            </a:r>
            <a:r>
              <a:rPr lang="en-US" dirty="0" smtClean="0">
                <a:ea typeface="+mn-ea"/>
              </a:rPr>
              <a:t>&gt; indicates you are expecting a SIP response or request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&lt;pause&gt; waits some milliseconds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&lt;exec&gt; Can be used to play a </a:t>
            </a:r>
            <a:r>
              <a:rPr lang="en-US" dirty="0" err="1" smtClean="0">
                <a:ea typeface="+mn-ea"/>
              </a:rPr>
              <a:t>pcap</a:t>
            </a:r>
            <a:r>
              <a:rPr lang="en-US" dirty="0" smtClean="0">
                <a:ea typeface="+mn-ea"/>
              </a:rPr>
              <a:t> (and other stuff)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199419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&lt;send&gt; takes care of re-transmissions if “</a:t>
            </a:r>
            <a:r>
              <a:rPr lang="en-US" dirty="0" err="1" smtClean="0">
                <a:ea typeface="+mn-ea"/>
                <a:cs typeface="+mn-cs"/>
              </a:rPr>
              <a:t>retrans</a:t>
            </a:r>
            <a:r>
              <a:rPr lang="en-US" dirty="0" smtClean="0">
                <a:ea typeface="+mn-ea"/>
                <a:cs typeface="+mn-cs"/>
              </a:rPr>
              <a:t>” attribute is used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&lt;</a:t>
            </a:r>
            <a:r>
              <a:rPr lang="en-US" dirty="0" err="1" smtClean="0">
                <a:ea typeface="+mn-ea"/>
                <a:cs typeface="+mn-cs"/>
              </a:rPr>
              <a:t>recv</a:t>
            </a:r>
            <a:r>
              <a:rPr lang="en-US" dirty="0" smtClean="0">
                <a:ea typeface="+mn-ea"/>
                <a:cs typeface="+mn-cs"/>
              </a:rPr>
              <a:t>&gt; blocks if non-optional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&lt;exec&gt; playing a file is non-blocking (surprising if you know 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/Asterisk playback)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3123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9000"/>
          </a:xfrm>
        </p:spPr>
        <p:txBody>
          <a:bodyPr/>
          <a:lstStyle/>
          <a:p>
            <a:r>
              <a:rPr lang="en-US">
                <a:latin typeface="Calibri" charset="0"/>
              </a:rPr>
              <a:t>About Sangoma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Industry pioneer with over 25 years of experience in communications hardware and software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Publicly traded company since 2000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TSXV: STC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One of the most financially healthy companies in our industry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Growing, Profitable, Cash on the Balance Sheet, No Debt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Mid-market sized firm with just under 100 staff in all global territories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Offices in Canada (Toronto), US (CA, NJ), EU (UK &amp; Holland), APAC (India), CALA (Miami)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World wide customer base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Selling direct to carriers and OEMs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Selling to the enterprise through a network of distribution partners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40B3A26-4CFD-E04C-B840-39CF6A092C24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More complex scenarios can be created with conditional branching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Use statistical branching to add some variety to your scenarios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&lt;pause&gt; can be done using different distribution models such as normal, exponential, </a:t>
            </a:r>
            <a:r>
              <a:rPr lang="en-US" dirty="0" err="1" smtClean="0">
                <a:ea typeface="+mn-ea"/>
              </a:rPr>
              <a:t>pareto</a:t>
            </a:r>
            <a:r>
              <a:rPr lang="en-US" dirty="0" smtClean="0">
                <a:ea typeface="+mn-ea"/>
              </a:rPr>
              <a:t>, </a:t>
            </a:r>
            <a:r>
              <a:rPr lang="en-US" dirty="0" err="1" smtClean="0">
                <a:ea typeface="+mn-ea"/>
              </a:rPr>
              <a:t>etc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334930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Subtle mistakes can go unnoticed (no media)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9" name="Picture 8" descr="sipp-wrong-media-p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04" y="2128195"/>
            <a:ext cx="5173620" cy="38322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2190" y="4313603"/>
            <a:ext cx="1716118" cy="183071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solidFill>
              <a:srgbClr val="F20000"/>
            </a:solidFill>
          </a:ln>
          <a:effectLst>
            <a:glow rad="254000">
              <a:srgbClr val="F20000">
                <a:alpha val="1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0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Use [</a:t>
            </a:r>
            <a:r>
              <a:rPr lang="en-US" dirty="0" err="1" smtClean="0">
                <a:ea typeface="+mn-ea"/>
                <a:cs typeface="+mn-cs"/>
              </a:rPr>
              <a:t>media_port</a:t>
            </a:r>
            <a:r>
              <a:rPr lang="en-US" dirty="0" smtClean="0">
                <a:ea typeface="+mn-ea"/>
                <a:cs typeface="+mn-cs"/>
              </a:rPr>
              <a:t>] tag, do not hard-code ports in the SDP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sipp-correct-media-p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17" y="2175256"/>
            <a:ext cx="5216970" cy="3694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6860" y="4279278"/>
            <a:ext cx="2276719" cy="137302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solidFill>
              <a:srgbClr val="F20000"/>
            </a:solidFill>
          </a:ln>
          <a:effectLst>
            <a:glow rad="254000">
              <a:srgbClr val="F20000">
                <a:alpha val="1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0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Make sure you use –</a:t>
            </a:r>
            <a:r>
              <a:rPr lang="en-US" dirty="0" err="1" smtClean="0">
                <a:ea typeface="+mn-ea"/>
                <a:cs typeface="+mn-cs"/>
              </a:rPr>
              <a:t>rtp_echo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Make sure you insert a &lt;pause&gt; after playing a </a:t>
            </a:r>
            <a:r>
              <a:rPr lang="en-US" dirty="0" err="1" smtClean="0">
                <a:ea typeface="+mn-ea"/>
                <a:cs typeface="+mn-cs"/>
              </a:rPr>
              <a:t>pcap</a:t>
            </a:r>
            <a:r>
              <a:rPr lang="en-US" dirty="0" smtClean="0">
                <a:ea typeface="+mn-ea"/>
                <a:cs typeface="+mn-cs"/>
              </a:rPr>
              <a:t> and make sure the </a:t>
            </a:r>
            <a:r>
              <a:rPr lang="en-US" dirty="0" err="1" smtClean="0">
                <a:ea typeface="+mn-ea"/>
                <a:cs typeface="+mn-cs"/>
              </a:rPr>
              <a:t>pcap</a:t>
            </a:r>
            <a:r>
              <a:rPr lang="en-US" dirty="0" smtClean="0">
                <a:ea typeface="+mn-ea"/>
                <a:cs typeface="+mn-cs"/>
              </a:rPr>
              <a:t> is long enough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For load tests raise your process limits (</a:t>
            </a:r>
            <a:r>
              <a:rPr lang="en-US" dirty="0" err="1" smtClean="0">
                <a:ea typeface="+mn-ea"/>
                <a:cs typeface="+mn-cs"/>
              </a:rPr>
              <a:t>ulimit</a:t>
            </a:r>
            <a:r>
              <a:rPr lang="en-US" dirty="0" smtClean="0">
                <a:ea typeface="+mn-ea"/>
                <a:cs typeface="+mn-cs"/>
              </a:rPr>
              <a:t> –a for details)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154646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SIPp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Automating </a:t>
            </a:r>
            <a:r>
              <a:rPr lang="en-US" dirty="0" smtClean="0">
                <a:ea typeface="+mn-ea"/>
                <a:cs typeface="+mn-cs"/>
              </a:rPr>
              <a:t>creation </a:t>
            </a:r>
            <a:r>
              <a:rPr lang="en-US" dirty="0" smtClean="0">
                <a:ea typeface="+mn-ea"/>
                <a:cs typeface="+mn-cs"/>
              </a:rPr>
              <a:t>of </a:t>
            </a:r>
            <a:r>
              <a:rPr lang="en-US" dirty="0" err="1" smtClean="0">
                <a:ea typeface="+mn-ea"/>
                <a:cs typeface="+mn-cs"/>
              </a:rPr>
              <a:t>SIPp</a:t>
            </a:r>
            <a:r>
              <a:rPr lang="en-US" dirty="0" smtClean="0">
                <a:ea typeface="+mn-ea"/>
                <a:cs typeface="+mn-cs"/>
              </a:rPr>
              <a:t> scenarios out of </a:t>
            </a:r>
            <a:r>
              <a:rPr lang="en-US" dirty="0" err="1" smtClean="0">
                <a:ea typeface="+mn-ea"/>
                <a:cs typeface="+mn-cs"/>
              </a:rPr>
              <a:t>pcap</a:t>
            </a:r>
            <a:r>
              <a:rPr lang="en-US" dirty="0" smtClean="0">
                <a:ea typeface="+mn-ea"/>
                <a:cs typeface="+mn-cs"/>
              </a:rPr>
              <a:t> captures: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Sippie</a:t>
            </a:r>
            <a:endParaRPr lang="en-US" dirty="0" smtClean="0">
              <a:ea typeface="+mn-ea"/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http://</a:t>
            </a:r>
            <a:r>
              <a:rPr lang="en-US" dirty="0" err="1">
                <a:ea typeface="+mn-ea"/>
              </a:rPr>
              <a:t>sourceforge.net</a:t>
            </a:r>
            <a:r>
              <a:rPr lang="en-US" dirty="0">
                <a:ea typeface="+mn-ea"/>
              </a:rPr>
              <a:t>/projects/</a:t>
            </a:r>
            <a:r>
              <a:rPr lang="en-US" dirty="0" err="1">
                <a:ea typeface="+mn-ea"/>
              </a:rPr>
              <a:t>sippie</a:t>
            </a:r>
            <a:r>
              <a:rPr lang="en-US" dirty="0">
                <a:ea typeface="+mn-ea"/>
              </a:rPr>
              <a:t>/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Sniff2sipp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http://</a:t>
            </a:r>
            <a:r>
              <a:rPr lang="en-US" dirty="0" err="1">
                <a:ea typeface="+mn-ea"/>
              </a:rPr>
              <a:t>svnview.digium.com</a:t>
            </a:r>
            <a:r>
              <a:rPr lang="en-US" dirty="0">
                <a:ea typeface="+mn-ea"/>
              </a:rPr>
              <a:t>/</a:t>
            </a:r>
            <a:r>
              <a:rPr lang="en-US" dirty="0" err="1">
                <a:ea typeface="+mn-ea"/>
              </a:rPr>
              <a:t>svn</a:t>
            </a:r>
            <a:r>
              <a:rPr lang="en-US" dirty="0">
                <a:ea typeface="+mn-ea"/>
              </a:rPr>
              <a:t>/sniff2sipp/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347935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SIPSak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Mostly useful for flood tests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Much simpler/smaller than </a:t>
            </a:r>
            <a:r>
              <a:rPr lang="en-US" dirty="0" err="1" smtClean="0">
                <a:ea typeface="+mn-ea"/>
                <a:cs typeface="+mn-cs"/>
              </a:rPr>
              <a:t>sipp</a:t>
            </a:r>
            <a:r>
              <a:rPr lang="en-US" dirty="0" smtClean="0">
                <a:ea typeface="+mn-ea"/>
                <a:cs typeface="+mn-cs"/>
              </a:rPr>
              <a:t>, but less control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Easily used for RFC4475 testing (SIP Torture)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sipsa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619" y="4541990"/>
            <a:ext cx="2998033" cy="106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5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can create SIP flows indirectly using 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applications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No direct/raw SIP access, but possible through </a:t>
            </a: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channel variables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Logic programmable in XML, Python, LUA </a:t>
            </a:r>
            <a:r>
              <a:rPr lang="en-US" dirty="0" err="1" smtClean="0">
                <a:ea typeface="+mn-ea"/>
                <a:cs typeface="+mn-cs"/>
              </a:rPr>
              <a:t>etc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6195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Use ESL originate to send INVITEs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fs_test</a:t>
            </a:r>
            <a:r>
              <a:rPr lang="en-US" dirty="0" smtClean="0">
                <a:ea typeface="+mn-ea"/>
                <a:cs typeface="+mn-cs"/>
              </a:rPr>
              <a:t> Python script mimics some </a:t>
            </a:r>
            <a:r>
              <a:rPr lang="en-US" dirty="0" err="1" smtClean="0">
                <a:ea typeface="+mn-ea"/>
                <a:cs typeface="+mn-cs"/>
              </a:rPr>
              <a:t>SIPp</a:t>
            </a:r>
            <a:r>
              <a:rPr lang="en-US" dirty="0" smtClean="0">
                <a:ea typeface="+mn-ea"/>
                <a:cs typeface="+mn-cs"/>
              </a:rPr>
              <a:t> options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https://</a:t>
            </a:r>
            <a:r>
              <a:rPr lang="en-US" dirty="0" err="1">
                <a:ea typeface="+mn-ea"/>
              </a:rPr>
              <a:t>github.com</a:t>
            </a:r>
            <a:r>
              <a:rPr lang="en-US" dirty="0">
                <a:ea typeface="+mn-ea"/>
              </a:rPr>
              <a:t>/</a:t>
            </a:r>
            <a:r>
              <a:rPr lang="en-US" dirty="0" err="1">
                <a:ea typeface="+mn-ea"/>
              </a:rPr>
              <a:t>moises-silva</a:t>
            </a:r>
            <a:r>
              <a:rPr lang="en-US" dirty="0">
                <a:ea typeface="+mn-ea"/>
              </a:rPr>
              <a:t>/</a:t>
            </a:r>
            <a:r>
              <a:rPr lang="en-US" dirty="0" err="1">
                <a:ea typeface="+mn-ea"/>
              </a:rPr>
              <a:t>fs_test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Control INVITE SIP headers through “</a:t>
            </a:r>
            <a:r>
              <a:rPr lang="en-US" dirty="0" err="1" smtClean="0">
                <a:ea typeface="+mn-ea"/>
                <a:cs typeface="+mn-cs"/>
              </a:rPr>
              <a:t>sip_h</a:t>
            </a:r>
            <a:r>
              <a:rPr lang="en-US" dirty="0" smtClean="0">
                <a:ea typeface="+mn-ea"/>
                <a:cs typeface="+mn-cs"/>
              </a:rPr>
              <a:t>_” originate variables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Send REFER with “deflect” application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38756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Send 180 with “</a:t>
            </a:r>
            <a:r>
              <a:rPr lang="en-US" dirty="0" err="1" smtClean="0">
                <a:ea typeface="+mn-ea"/>
                <a:cs typeface="+mn-cs"/>
              </a:rPr>
              <a:t>ring_ready</a:t>
            </a:r>
            <a:r>
              <a:rPr lang="en-US" dirty="0" smtClean="0">
                <a:ea typeface="+mn-ea"/>
                <a:cs typeface="+mn-cs"/>
              </a:rPr>
              <a:t>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Send 183 with “</a:t>
            </a:r>
            <a:r>
              <a:rPr lang="en-US" dirty="0" err="1" smtClean="0">
                <a:ea typeface="+mn-ea"/>
                <a:cs typeface="+mn-cs"/>
              </a:rPr>
              <a:t>pre_answer</a:t>
            </a:r>
            <a:r>
              <a:rPr lang="en-US" dirty="0" smtClean="0">
                <a:ea typeface="+mn-ea"/>
                <a:cs typeface="+mn-cs"/>
              </a:rPr>
              <a:t>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Send 200 with “answer”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Send 3XX with “redirect”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Send 4XX/5XX/6XX with “respond</a:t>
            </a:r>
            <a:r>
              <a:rPr lang="en-US" dirty="0" smtClean="0">
                <a:ea typeface="+mn-ea"/>
                <a:cs typeface="+mn-cs"/>
              </a:rPr>
              <a:t>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Send BYE with “</a:t>
            </a:r>
            <a:r>
              <a:rPr lang="en-US" dirty="0" err="1" smtClean="0">
                <a:ea typeface="+mn-ea"/>
                <a:cs typeface="+mn-cs"/>
              </a:rPr>
              <a:t>hangup</a:t>
            </a:r>
            <a:r>
              <a:rPr lang="en-US" dirty="0" smtClean="0">
                <a:ea typeface="+mn-ea"/>
                <a:cs typeface="+mn-cs"/>
              </a:rPr>
              <a:t>”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79436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FreeSWITCH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G.711 media test / checking can be accomplished using </a:t>
            </a:r>
            <a:r>
              <a:rPr lang="en-US" dirty="0" err="1" smtClean="0">
                <a:ea typeface="+mn-ea"/>
                <a:cs typeface="+mn-cs"/>
              </a:rPr>
              <a:t>mod_bert</a:t>
            </a:r>
            <a:r>
              <a:rPr lang="en-US" dirty="0" smtClean="0">
                <a:ea typeface="+mn-ea"/>
                <a:cs typeface="+mn-cs"/>
              </a:rPr>
              <a:t> or </a:t>
            </a:r>
            <a:r>
              <a:rPr lang="en-US" dirty="0" err="1" smtClean="0">
                <a:ea typeface="+mn-ea"/>
                <a:cs typeface="+mn-cs"/>
              </a:rPr>
              <a:t>tone_detect</a:t>
            </a: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hlinkClick r:id="rId3"/>
              </a:rPr>
              <a:t>https://</a:t>
            </a:r>
            <a:r>
              <a:rPr lang="en-US" dirty="0" err="1">
                <a:ea typeface="+mn-ea"/>
                <a:hlinkClick r:id="rId3"/>
              </a:rPr>
              <a:t>github.com</a:t>
            </a:r>
            <a:r>
              <a:rPr lang="en-US" dirty="0">
                <a:ea typeface="+mn-ea"/>
                <a:hlinkClick r:id="rId3"/>
              </a:rPr>
              <a:t>/</a:t>
            </a:r>
            <a:r>
              <a:rPr lang="en-US" dirty="0" err="1">
                <a:ea typeface="+mn-ea"/>
                <a:hlinkClick r:id="rId3"/>
              </a:rPr>
              <a:t>moises-silva</a:t>
            </a:r>
            <a:r>
              <a:rPr lang="en-US" dirty="0">
                <a:ea typeface="+mn-ea"/>
                <a:hlinkClick r:id="rId3"/>
              </a:rPr>
              <a:t>/</a:t>
            </a:r>
            <a:r>
              <a:rPr lang="en-US" dirty="0" err="1">
                <a:ea typeface="+mn-ea"/>
                <a:hlinkClick r:id="rId3"/>
              </a:rPr>
              <a:t>freeswitch</a:t>
            </a:r>
            <a:r>
              <a:rPr lang="en-US" dirty="0">
                <a:ea typeface="+mn-ea"/>
                <a:hlinkClick r:id="rId3"/>
              </a:rPr>
              <a:t>/tree/</a:t>
            </a:r>
            <a:r>
              <a:rPr lang="en-US" dirty="0" err="1">
                <a:ea typeface="+mn-ea"/>
                <a:hlinkClick r:id="rId3"/>
              </a:rPr>
              <a:t>mod_bert</a:t>
            </a:r>
            <a:endParaRPr lang="en-US" dirty="0" smtClean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Calls failing the media test are hung up with MEDIA_TIMEOUT reason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76460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https://sangoma.com/assets/downloads/product_images/a200/320x240@72_pci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90650"/>
            <a:ext cx="15033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Broad Line of Great Products</a:t>
            </a: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Voice Telephony Boards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Analog/digital/hybrid, WAN, ADSL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Session border controllers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Microsoft Lync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VoIP Gateways</a:t>
            </a: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NetBorder SIP to TDM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>
                <a:ea typeface="+mn-ea"/>
              </a:rPr>
              <a:t>SS7 to SIP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Software Applications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NetBorder Express, Call Progress Analyzer…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Transcoding (boards/appliances)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Fiber connectivity (STM1)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Wireless products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(GSM)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940050"/>
            <a:ext cx="31035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106988"/>
            <a:ext cx="1668463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 descr="http://upload.wikimedia.org/wikipedia/commons/thumb/8/87/Cloud_computing_types.svg/395px-Cloud_computing_types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3816350"/>
            <a:ext cx="20097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0391a3e3-b7de-4735-ab1c-d93fdfbc3965" descr="0430711C-2647-4701-90E2-E736D00D9B6D@sango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4529138"/>
            <a:ext cx="26543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Load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2962718" y="2870256"/>
            <a:ext cx="3432648" cy="1157302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000" u="sng" dirty="0" smtClean="0">
                <a:ea typeface="+mn-ea"/>
                <a:cs typeface="+mn-cs"/>
              </a:rPr>
              <a:t>Load Tests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012925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Load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Load testing can be a fine art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Be careful and define testing scope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OS (Linux, Windows, 64/32 bit, OS packages versions)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Media features (RTP/SRTP, UDPTL, Codec)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Signaling Features (TLS, PRACK, Presence, T.38)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Hardware environment (CPU, Memory, PCI/</a:t>
            </a:r>
            <a:r>
              <a:rPr lang="en-US" dirty="0" err="1" smtClean="0">
                <a:ea typeface="+mn-ea"/>
                <a:cs typeface="+mn-cs"/>
              </a:rPr>
              <a:t>PCIx</a:t>
            </a:r>
            <a:r>
              <a:rPr lang="en-US" dirty="0" smtClean="0">
                <a:ea typeface="+mn-ea"/>
                <a:cs typeface="+mn-cs"/>
              </a:rPr>
              <a:t>, HD)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Network environment (TCP/UDP/Ethernet settings)</a:t>
            </a:r>
            <a:endParaRPr lang="en-US" dirty="0">
              <a:ea typeface="+mn-ea"/>
              <a:cs typeface="+mn-cs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1935621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Load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Performance can vary widely when changing just a few environment characteristics, be sure to test after each change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Record your findings (</a:t>
            </a:r>
            <a:r>
              <a:rPr lang="en-US" dirty="0" err="1" smtClean="0">
                <a:ea typeface="+mn-ea"/>
                <a:cs typeface="+mn-cs"/>
              </a:rPr>
              <a:t>ie</a:t>
            </a:r>
            <a:r>
              <a:rPr lang="en-US" dirty="0" smtClean="0">
                <a:ea typeface="+mn-ea"/>
                <a:cs typeface="+mn-cs"/>
              </a:rPr>
              <a:t>: use Cacti)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Do no underestimate non-call-related load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Registrations, Presence, MWI, </a:t>
            </a:r>
            <a:r>
              <a:rPr lang="en-US" dirty="0" err="1" smtClean="0">
                <a:ea typeface="+mn-ea"/>
              </a:rPr>
              <a:t>etc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301428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Load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Measure your network performance / throughput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Use good cat6 </a:t>
            </a:r>
            <a:r>
              <a:rPr lang="en-US" dirty="0" err="1" smtClean="0">
                <a:ea typeface="+mn-ea"/>
                <a:cs typeface="+mn-cs"/>
              </a:rPr>
              <a:t>ethernet</a:t>
            </a:r>
            <a:r>
              <a:rPr lang="en-US" dirty="0" smtClean="0">
                <a:ea typeface="+mn-ea"/>
                <a:cs typeface="+mn-cs"/>
              </a:rPr>
              <a:t> cables!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Use </a:t>
            </a:r>
            <a:r>
              <a:rPr lang="en-US" dirty="0" err="1" smtClean="0">
                <a:ea typeface="+mn-ea"/>
                <a:cs typeface="+mn-cs"/>
              </a:rPr>
              <a:t>Iperf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hlinkClick r:id="rId3"/>
              </a:rPr>
              <a:t>https://code.google.com/p/iperf</a:t>
            </a:r>
            <a:r>
              <a:rPr lang="en-US" dirty="0" smtClean="0">
                <a:ea typeface="+mn-ea"/>
                <a:hlinkClick r:id="rId3"/>
              </a:rPr>
              <a:t>/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870046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Load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Launching </a:t>
            </a:r>
            <a:r>
              <a:rPr lang="en-US" dirty="0" err="1" smtClean="0">
                <a:ea typeface="+mn-ea"/>
                <a:cs typeface="+mn-cs"/>
              </a:rPr>
              <a:t>iperf</a:t>
            </a:r>
            <a:r>
              <a:rPr lang="en-US" dirty="0" smtClean="0">
                <a:ea typeface="+mn-ea"/>
                <a:cs typeface="+mn-cs"/>
              </a:rPr>
              <a:t> server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iperf-server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90" y="2208291"/>
            <a:ext cx="6752360" cy="361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Load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Launching </a:t>
            </a:r>
            <a:r>
              <a:rPr lang="en-US" dirty="0" err="1" smtClean="0">
                <a:ea typeface="+mn-ea"/>
                <a:cs typeface="+mn-cs"/>
              </a:rPr>
              <a:t>iperf</a:t>
            </a: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client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4" name="Picture 3" descr="iperf-client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17" y="2196850"/>
            <a:ext cx="6091497" cy="36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4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Load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Do not forget to verify with </a:t>
            </a:r>
            <a:r>
              <a:rPr lang="en-US" dirty="0" err="1" smtClean="0">
                <a:ea typeface="+mn-ea"/>
                <a:cs typeface="+mn-cs"/>
              </a:rPr>
              <a:t>bwm-ng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iperf-server-bw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1" y="2301394"/>
            <a:ext cx="5909531" cy="1609726"/>
          </a:xfrm>
          <a:prstGeom prst="rect">
            <a:avLst/>
          </a:prstGeom>
        </p:spPr>
      </p:pic>
      <p:pic>
        <p:nvPicPr>
          <p:cNvPr id="5" name="Picture 4" descr="iperf-client-bw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1" y="4153415"/>
            <a:ext cx="6002202" cy="16493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09769" y="2299824"/>
            <a:ext cx="23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Iperf</a:t>
            </a:r>
            <a:r>
              <a:rPr lang="en-US" dirty="0" smtClean="0"/>
              <a:t> server bandwidth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9203" y="4168516"/>
            <a:ext cx="226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Iperf</a:t>
            </a:r>
            <a:r>
              <a:rPr lang="en-US" dirty="0" smtClean="0"/>
              <a:t> client 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6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Load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Slight payload change (</a:t>
            </a:r>
            <a:r>
              <a:rPr lang="en-US" dirty="0" err="1" smtClean="0">
                <a:ea typeface="+mn-ea"/>
                <a:cs typeface="+mn-cs"/>
              </a:rPr>
              <a:t>iperf</a:t>
            </a:r>
            <a:r>
              <a:rPr lang="en-US" dirty="0" smtClean="0">
                <a:ea typeface="+mn-ea"/>
                <a:cs typeface="+mn-cs"/>
              </a:rPr>
              <a:t> –l 172) causes significant performance difference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32216" y="2620200"/>
            <a:ext cx="23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Iperf</a:t>
            </a:r>
            <a:r>
              <a:rPr lang="en-US" dirty="0" smtClean="0"/>
              <a:t> server bandwidth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61737" y="4385914"/>
            <a:ext cx="226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Iperf</a:t>
            </a:r>
            <a:r>
              <a:rPr lang="en-US" dirty="0" smtClean="0"/>
              <a:t> client bandwidth</a:t>
            </a:r>
            <a:endParaRPr lang="en-US" dirty="0"/>
          </a:p>
        </p:txBody>
      </p:sp>
      <p:pic>
        <p:nvPicPr>
          <p:cNvPr id="4" name="Picture 3" descr="iperf-server-bwm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01" y="2600726"/>
            <a:ext cx="5418843" cy="1507424"/>
          </a:xfrm>
          <a:prstGeom prst="rect">
            <a:avLst/>
          </a:prstGeom>
        </p:spPr>
      </p:pic>
      <p:pic>
        <p:nvPicPr>
          <p:cNvPr id="7" name="Picture 6" descr="iperf-client-bwm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0" y="4355956"/>
            <a:ext cx="5557273" cy="15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0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Security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2241934" y="2952014"/>
            <a:ext cx="4084787" cy="1029775"/>
          </a:xfrm>
        </p:spPr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6000" u="sng" dirty="0" smtClean="0">
                <a:ea typeface="+mn-ea"/>
                <a:cs typeface="+mn-cs"/>
              </a:rPr>
              <a:t>Security Tests</a:t>
            </a:r>
            <a:endParaRPr lang="en-US" sz="6000" u="sng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22482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Security Tests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Sipvicious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Voiper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111793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Agenda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640707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Testing Overview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Functionality Tests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Load Tests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Security Tests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61411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SipVicious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Sipvicious</a:t>
            </a:r>
            <a:r>
              <a:rPr lang="en-US" dirty="0" smtClean="0">
                <a:ea typeface="+mn-ea"/>
                <a:cs typeface="+mn-cs"/>
              </a:rPr>
              <a:t> is handy </a:t>
            </a:r>
            <a:r>
              <a:rPr lang="en-US" dirty="0" smtClean="0">
                <a:ea typeface="+mn-ea"/>
                <a:cs typeface="+mn-cs"/>
              </a:rPr>
              <a:t>to test your fail2ban rules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Use </a:t>
            </a:r>
            <a:r>
              <a:rPr lang="en-US" dirty="0" err="1" smtClean="0">
                <a:ea typeface="+mn-ea"/>
                <a:cs typeface="+mn-cs"/>
              </a:rPr>
              <a:t>svwar.py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dirty="0" err="1" smtClean="0">
                <a:ea typeface="+mn-ea"/>
                <a:cs typeface="+mn-cs"/>
              </a:rPr>
              <a:t>svcrack.py</a:t>
            </a:r>
            <a:r>
              <a:rPr lang="en-US" dirty="0" smtClean="0">
                <a:ea typeface="+mn-ea"/>
                <a:cs typeface="+mn-cs"/>
              </a:rPr>
              <a:t> to trigger your fail2ban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Verify the host was blocked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116588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Voiper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Voiper</a:t>
            </a:r>
            <a:r>
              <a:rPr lang="en-US" dirty="0" smtClean="0">
                <a:ea typeface="+mn-ea"/>
                <a:cs typeface="+mn-cs"/>
              </a:rPr>
              <a:t> is handy</a:t>
            </a:r>
            <a:r>
              <a:rPr lang="en-US" dirty="0" smtClean="0">
                <a:ea typeface="+mn-ea"/>
                <a:cs typeface="+mn-cs"/>
              </a:rPr>
              <a:t> for fuzzy/vulnerability testing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  <a:hlinkClick r:id="rId3"/>
              </a:rPr>
              <a:t>http</a:t>
            </a:r>
            <a:r>
              <a:rPr lang="en-US" dirty="0">
                <a:ea typeface="+mn-ea"/>
                <a:cs typeface="+mn-cs"/>
                <a:hlinkClick r:id="rId3"/>
              </a:rPr>
              <a:t>://voiper.sourceforge.net</a:t>
            </a:r>
            <a:r>
              <a:rPr lang="en-US" dirty="0" smtClean="0">
                <a:ea typeface="+mn-ea"/>
                <a:cs typeface="+mn-cs"/>
                <a:hlinkClick r:id="rId3"/>
              </a:rPr>
              <a:t>/</a:t>
            </a: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Whatever you do, do not click on the last link at that page (</a:t>
            </a:r>
            <a:r>
              <a:rPr lang="en-US" dirty="0" err="1" smtClean="0">
                <a:ea typeface="+mn-ea"/>
                <a:cs typeface="+mn-cs"/>
              </a:rPr>
              <a:t>UnprotectedHex</a:t>
            </a:r>
            <a:r>
              <a:rPr lang="en-US" dirty="0" smtClean="0">
                <a:ea typeface="+mn-ea"/>
                <a:cs typeface="+mn-cs"/>
              </a:rPr>
              <a:t>)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8461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Voiper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</a:rPr>
              <a:t>python </a:t>
            </a:r>
            <a:r>
              <a:rPr lang="en-US" dirty="0" err="1">
                <a:ea typeface="+mn-ea"/>
              </a:rPr>
              <a:t>fuzzer.py</a:t>
            </a:r>
            <a:r>
              <a:rPr lang="en-US" dirty="0">
                <a:ea typeface="+mn-ea"/>
              </a:rPr>
              <a:t> -f </a:t>
            </a:r>
            <a:r>
              <a:rPr lang="en-US" dirty="0" err="1">
                <a:ea typeface="+mn-ea"/>
              </a:rPr>
              <a:t>SIPInviteCommonFuzzer</a:t>
            </a:r>
            <a:r>
              <a:rPr lang="en-US" dirty="0">
                <a:ea typeface="+mn-ea"/>
              </a:rPr>
              <a:t> -</a:t>
            </a:r>
            <a:r>
              <a:rPr lang="en-US" dirty="0" err="1">
                <a:ea typeface="+mn-ea"/>
              </a:rPr>
              <a:t>i</a:t>
            </a:r>
            <a:r>
              <a:rPr lang="en-US" dirty="0">
                <a:ea typeface="+mn-ea"/>
              </a:rPr>
              <a:t> 192.168.168.1 -p 5060 -a sessions/scen1 -c </a:t>
            </a:r>
            <a:r>
              <a:rPr lang="en-US" dirty="0" smtClean="0">
                <a:ea typeface="+mn-ea"/>
              </a:rPr>
              <a:t>0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Tons of messages like this on </a:t>
            </a:r>
            <a:r>
              <a:rPr lang="en-US" dirty="0" err="1" smtClean="0">
                <a:ea typeface="+mn-ea"/>
              </a:rPr>
              <a:t>FreeSWITCH</a:t>
            </a:r>
            <a:r>
              <a:rPr lang="en-US" dirty="0" smtClean="0">
                <a:ea typeface="+mn-ea"/>
              </a:rPr>
              <a:t>:</a:t>
            </a:r>
            <a:endParaRPr lang="en-US" dirty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freeswitch-invalid-sip-packe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87" y="3583498"/>
            <a:ext cx="6898758" cy="170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5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alibri" charset="0"/>
              </a:rPr>
              <a:t>Voiper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Note fail2ban can hardly help here (if at all)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Solution is report malformed packets via events and possibly block hosts sending excess of malformed traffic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08601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3538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a typeface="+mj-ea"/>
                <a:cs typeface="+mj-cs"/>
              </a:rPr>
              <a:t>QUESTIONS</a:t>
            </a:r>
            <a:endParaRPr lang="en-CA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>
                <a:latin typeface="Calibri" charset="0"/>
              </a:rPr>
              <a:t>Contact Us</a:t>
            </a:r>
          </a:p>
        </p:txBody>
      </p:sp>
      <p:pic>
        <p:nvPicPr>
          <p:cNvPr id="20482" name="Content Placeholder 9" descr="PPT_SocialMedia_r1.png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45" t="-65508" b="-72362"/>
          <a:stretch>
            <a:fillRect/>
          </a:stretch>
        </p:blipFill>
        <p:spPr>
          <a:xfrm>
            <a:off x="4567238" y="3611563"/>
            <a:ext cx="3600450" cy="3657600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4294967295"/>
          </p:nvPr>
        </p:nvSpPr>
        <p:spPr>
          <a:xfrm>
            <a:off x="460375" y="1612900"/>
            <a:ext cx="8223250" cy="41052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ea typeface="+mn-ea"/>
                <a:cs typeface="+mn-cs"/>
              </a:rPr>
              <a:t>Sangoma Technologies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ea typeface="+mn-ea"/>
              </a:rPr>
              <a:t>100 Renfrew Drive, Suite 100</a:t>
            </a:r>
            <a:br>
              <a:rPr lang="en-US" sz="1600" dirty="0">
                <a:ea typeface="+mn-ea"/>
              </a:rPr>
            </a:br>
            <a:r>
              <a:rPr lang="en-US" sz="1600" dirty="0">
                <a:ea typeface="+mn-ea"/>
              </a:rPr>
              <a:t>Markham, Ontario L3R 9R6</a:t>
            </a:r>
            <a:br>
              <a:rPr lang="en-US" sz="1600" dirty="0">
                <a:ea typeface="+mn-ea"/>
              </a:rPr>
            </a:br>
            <a:r>
              <a:rPr lang="en-US" sz="1600" dirty="0" smtClean="0">
                <a:ea typeface="+mn-ea"/>
              </a:rPr>
              <a:t>Canada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Website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sz="1600" dirty="0" smtClean="0">
                <a:ea typeface="+mn-ea"/>
                <a:cs typeface="+mn-cs"/>
                <a:hlinkClick r:id="rId4"/>
              </a:rPr>
              <a:t>http://www.sangoma.com/</a:t>
            </a:r>
            <a:endParaRPr lang="en-US" sz="16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Telephone</a:t>
            </a:r>
            <a:endParaRPr lang="en-US" dirty="0">
              <a:ea typeface="+mn-ea"/>
              <a:cs typeface="+mn-cs"/>
            </a:endParaRP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>
                <a:ea typeface="+mn-ea"/>
              </a:rPr>
              <a:t>+1 905 474 1990 </a:t>
            </a:r>
            <a:r>
              <a:rPr lang="en-US" sz="1600" dirty="0" smtClean="0">
                <a:ea typeface="+mn-ea"/>
              </a:rPr>
              <a:t>x2 (for Sales)</a:t>
            </a:r>
            <a:endParaRPr lang="en-US" sz="1600" dirty="0">
              <a:ea typeface="+mn-ea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Email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sz="1600" dirty="0">
                <a:ea typeface="+mn-ea"/>
                <a:cs typeface="+mn-cs"/>
                <a:hlinkClick r:id="rId5"/>
              </a:rPr>
              <a:t>sales@sangoma.com</a:t>
            </a:r>
            <a:endParaRPr lang="en-US" sz="1600" dirty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FCF7A8-EDEE-0546-AD36-E600934B8272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CA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03538"/>
            <a:ext cx="7772400" cy="13620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THANK YOU</a:t>
            </a:r>
            <a:endParaRPr lang="en-US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Overview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I </a:t>
            </a:r>
            <a:r>
              <a:rPr lang="en-US" dirty="0" smtClean="0">
                <a:ea typeface="+mn-ea"/>
                <a:cs typeface="+mn-cs"/>
              </a:rPr>
              <a:t>know, SIP </a:t>
            </a:r>
            <a:r>
              <a:rPr lang="en-US" dirty="0" smtClean="0">
                <a:ea typeface="+mn-ea"/>
                <a:cs typeface="+mn-cs"/>
              </a:rPr>
              <a:t>testing </a:t>
            </a:r>
            <a:r>
              <a:rPr lang="en-US" dirty="0" smtClean="0">
                <a:ea typeface="+mn-ea"/>
                <a:cs typeface="+mn-cs"/>
              </a:rPr>
              <a:t>can be scary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  <p:pic>
        <p:nvPicPr>
          <p:cNvPr id="3" name="Picture 2" descr="Evil_Monkey_3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12" y="2414242"/>
            <a:ext cx="3533046" cy="31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5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Overview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Testing complex systems requires detailed engineering and deep knowledge of </a:t>
            </a:r>
            <a:r>
              <a:rPr lang="en-US" dirty="0" err="1"/>
              <a:t>OSes</a:t>
            </a:r>
            <a:r>
              <a:rPr lang="en-US" dirty="0"/>
              <a:t>, </a:t>
            </a:r>
            <a:r>
              <a:rPr lang="en-US" dirty="0" smtClean="0"/>
              <a:t>wide range of protocols</a:t>
            </a:r>
            <a:r>
              <a:rPr lang="en-US" dirty="0"/>
              <a:t>, hardware, </a:t>
            </a:r>
            <a:r>
              <a:rPr lang="en-US" dirty="0" err="1" smtClean="0"/>
              <a:t>etc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Not </a:t>
            </a:r>
            <a:r>
              <a:rPr lang="en-US" dirty="0"/>
              <a:t>everyone likes doing it, it is not glamorous work </a:t>
            </a:r>
            <a:r>
              <a:rPr lang="en-US" dirty="0" smtClean="0"/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But … It’s developer’s responsibility to test, not customer’s … shocking!</a:t>
            </a:r>
            <a:endParaRPr lang="en-US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314695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Overview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Lots of open source tools out </a:t>
            </a:r>
            <a:r>
              <a:rPr lang="en-US" dirty="0" smtClean="0">
                <a:ea typeface="+mn-ea"/>
                <a:cs typeface="+mn-cs"/>
              </a:rPr>
              <a:t>there that can be used for testing: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Sipp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Sipsak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Sipvicious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Voiper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</a:rPr>
              <a:t>FreeSWITCH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Asterisk</a:t>
            </a:r>
            <a:endParaRPr lang="en-US" dirty="0" smtClean="0">
              <a:ea typeface="+mn-ea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266806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Overview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Commercial tools as well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IXLoad</a:t>
            </a:r>
            <a:r>
              <a:rPr lang="en-US" dirty="0" smtClean="0">
                <a:ea typeface="+mn-ea"/>
                <a:cs typeface="+mn-cs"/>
              </a:rPr>
              <a:t> from Ixia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SIP Hammer from </a:t>
            </a:r>
            <a:r>
              <a:rPr lang="en-US" dirty="0" err="1" smtClean="0">
                <a:ea typeface="+mn-ea"/>
              </a:rPr>
              <a:t>Empirix</a:t>
            </a:r>
            <a:endParaRPr lang="en-US" dirty="0" smtClean="0">
              <a:ea typeface="+mn-ea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421224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Overview</a:t>
            </a:r>
            <a:endParaRPr lang="en-US" dirty="0">
              <a:latin typeface="Calibri" charset="0"/>
            </a:endParaRPr>
          </a:p>
        </p:txBody>
      </p:sp>
      <p:sp>
        <p:nvSpPr>
          <p:cNvPr id="19460" name="Content Placeholder 1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756275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ea typeface="+mn-ea"/>
                <a:cs typeface="+mn-cs"/>
              </a:rPr>
              <a:t>FreeSWITCH</a:t>
            </a:r>
            <a:r>
              <a:rPr lang="en-US" dirty="0" smtClean="0">
                <a:ea typeface="+mn-ea"/>
                <a:cs typeface="+mn-cs"/>
              </a:rPr>
              <a:t> can be used to test other systems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Generate calls with full RTP wide array of codecs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Support for IPv4/IPv6, TLS, SRTP, STUN, ICE </a:t>
            </a:r>
            <a:r>
              <a:rPr lang="en-US" dirty="0" err="1" smtClean="0">
                <a:ea typeface="+mn-ea"/>
              </a:rPr>
              <a:t>etc</a:t>
            </a:r>
            <a:endParaRPr lang="en-US" dirty="0" smtClean="0">
              <a:ea typeface="+mn-ea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Flexible programmable logic via XML, Python </a:t>
            </a:r>
            <a:r>
              <a:rPr lang="en-US" dirty="0" err="1" smtClean="0">
                <a:ea typeface="+mn-ea"/>
                <a:cs typeface="+mn-cs"/>
              </a:rPr>
              <a:t>etc</a:t>
            </a:r>
            <a:endParaRPr lang="en-US" dirty="0" smtClean="0">
              <a:ea typeface="+mn-ea"/>
              <a:cs typeface="+mn-cs"/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Originate/terminate T.38 faxing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Originate/terminate SIP/TDM calls (and others)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Easy to hook up modules to test media or signaling: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Example</a:t>
            </a:r>
            <a:r>
              <a:rPr lang="en-US" dirty="0" smtClean="0">
                <a:ea typeface="+mn-ea"/>
                <a:cs typeface="+mn-cs"/>
              </a:rPr>
              <a:t>: </a:t>
            </a:r>
            <a:r>
              <a:rPr lang="en-US" dirty="0" err="1" smtClean="0">
                <a:ea typeface="+mn-ea"/>
                <a:cs typeface="+mn-cs"/>
              </a:rPr>
              <a:t>tone_detect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mod_bert</a:t>
            </a:r>
            <a:r>
              <a:rPr lang="en-US" dirty="0" smtClean="0">
                <a:ea typeface="+mn-ea"/>
                <a:cs typeface="+mn-cs"/>
              </a:rPr>
              <a:t>, </a:t>
            </a:r>
            <a:r>
              <a:rPr lang="en-US" dirty="0" err="1" smtClean="0">
                <a:ea typeface="+mn-ea"/>
                <a:cs typeface="+mn-cs"/>
              </a:rPr>
              <a:t>fs_test</a:t>
            </a: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9C77C8-CE64-4E46-B47F-37139C88FCBE}" type="slidenum">
              <a:rPr lang="en-CA" sz="1600">
                <a:solidFill>
                  <a:schemeClr val="bg1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 sz="160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Sangoma Technologies - © 2013</a:t>
            </a:r>
          </a:p>
        </p:txBody>
      </p:sp>
    </p:spTree>
    <p:extLst>
      <p:ext uri="{BB962C8B-B14F-4D97-AF65-F5344CB8AC3E}">
        <p14:creationId xmlns:p14="http://schemas.microsoft.com/office/powerpoint/2010/main" val="80112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angoma_PowerPoint_Template_2013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Sangoma_PowerPoint_Template_2013.pot</Template>
  <TotalTime>18910</TotalTime>
  <Words>1609</Words>
  <Application>Microsoft Macintosh PowerPoint</Application>
  <PresentationFormat>On-screen Show (4:3)</PresentationFormat>
  <Paragraphs>397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Sangoma_PowerPoint_Template_2013</vt:lpstr>
      <vt:lpstr>SIP Testing w/ FreeSWITCH</vt:lpstr>
      <vt:lpstr>About Sangoma</vt:lpstr>
      <vt:lpstr>Broad Line of Great Products</vt:lpstr>
      <vt:lpstr>Agenda</vt:lpstr>
      <vt:lpstr>Overview</vt:lpstr>
      <vt:lpstr>Overview</vt:lpstr>
      <vt:lpstr>Overview</vt:lpstr>
      <vt:lpstr>Overview</vt:lpstr>
      <vt:lpstr>Overview</vt:lpstr>
      <vt:lpstr>Functionality Tests</vt:lpstr>
      <vt:lpstr>Functionality Tests</vt:lpstr>
      <vt:lpstr>Functionality Tests</vt:lpstr>
      <vt:lpstr>SIPp</vt:lpstr>
      <vt:lpstr>SIPp</vt:lpstr>
      <vt:lpstr>SIPp</vt:lpstr>
      <vt:lpstr>SIPp</vt:lpstr>
      <vt:lpstr>SIPp</vt:lpstr>
      <vt:lpstr>SIPp</vt:lpstr>
      <vt:lpstr>SIPp</vt:lpstr>
      <vt:lpstr>SIPp</vt:lpstr>
      <vt:lpstr>SIPp</vt:lpstr>
      <vt:lpstr>SIPp</vt:lpstr>
      <vt:lpstr>SIPp</vt:lpstr>
      <vt:lpstr>SIPp</vt:lpstr>
      <vt:lpstr>SIPSak</vt:lpstr>
      <vt:lpstr>FreeSWITCH</vt:lpstr>
      <vt:lpstr>FreeSWITCH</vt:lpstr>
      <vt:lpstr>FreeSWITCH</vt:lpstr>
      <vt:lpstr>FreeSWITCH</vt:lpstr>
      <vt:lpstr>Load Tests</vt:lpstr>
      <vt:lpstr>Load Tests</vt:lpstr>
      <vt:lpstr>Load Tests</vt:lpstr>
      <vt:lpstr>Load Tests</vt:lpstr>
      <vt:lpstr>Load Tests</vt:lpstr>
      <vt:lpstr>Load Tests</vt:lpstr>
      <vt:lpstr>Load Tests</vt:lpstr>
      <vt:lpstr>Load Tests</vt:lpstr>
      <vt:lpstr>Security Tests</vt:lpstr>
      <vt:lpstr>Security Tests</vt:lpstr>
      <vt:lpstr>SipVicious</vt:lpstr>
      <vt:lpstr>Voiper</vt:lpstr>
      <vt:lpstr>Voiper</vt:lpstr>
      <vt:lpstr>Voiper</vt:lpstr>
      <vt:lpstr>QUESTIONS</vt:lpstr>
      <vt:lpstr>Contact Us</vt:lpstr>
      <vt:lpstr>THANK YOU</vt:lpstr>
    </vt:vector>
  </TitlesOfParts>
  <Manager/>
  <Company>SANGOMA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Sangoma Template</dc:title>
  <dc:subject/>
  <dc:creator>Grace Leung</dc:creator>
  <cp:keywords/>
  <dc:description/>
  <cp:lastModifiedBy>Moises Silva</cp:lastModifiedBy>
  <cp:revision>818</cp:revision>
  <cp:lastPrinted>2013-06-27T17:23:22Z</cp:lastPrinted>
  <dcterms:created xsi:type="dcterms:W3CDTF">2012-09-02T18:58:07Z</dcterms:created>
  <dcterms:modified xsi:type="dcterms:W3CDTF">2013-08-07T15:03:04Z</dcterms:modified>
  <cp:category/>
</cp:coreProperties>
</file>