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theme/themeOverride1.xml" ContentType="application/vnd.openxmlformats-officedocument.themeOverr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notesSlides/notesSlide4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notesSlides/notesSlide41.xml" ContentType="application/vnd.openxmlformats-officedocument.presentationml.notesSlid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44"/>
  </p:notesMasterIdLst>
  <p:handoutMasterIdLst>
    <p:handoutMasterId r:id="rId45"/>
  </p:handoutMasterIdLst>
  <p:sldIdLst>
    <p:sldId id="256" r:id="rId2"/>
    <p:sldId id="272" r:id="rId3"/>
    <p:sldId id="304" r:id="rId4"/>
    <p:sldId id="259" r:id="rId5"/>
    <p:sldId id="274" r:id="rId6"/>
    <p:sldId id="275" r:id="rId7"/>
    <p:sldId id="273" r:id="rId8"/>
    <p:sldId id="305" r:id="rId9"/>
    <p:sldId id="276" r:id="rId10"/>
    <p:sldId id="306" r:id="rId11"/>
    <p:sldId id="307" r:id="rId12"/>
    <p:sldId id="283" r:id="rId13"/>
    <p:sldId id="284" r:id="rId14"/>
    <p:sldId id="278" r:id="rId15"/>
    <p:sldId id="308" r:id="rId16"/>
    <p:sldId id="309" r:id="rId17"/>
    <p:sldId id="279" r:id="rId18"/>
    <p:sldId id="285" r:id="rId19"/>
    <p:sldId id="310" r:id="rId20"/>
    <p:sldId id="289" r:id="rId21"/>
    <p:sldId id="312" r:id="rId22"/>
    <p:sldId id="286" r:id="rId23"/>
    <p:sldId id="280" r:id="rId24"/>
    <p:sldId id="287" r:id="rId25"/>
    <p:sldId id="288" r:id="rId26"/>
    <p:sldId id="311" r:id="rId27"/>
    <p:sldId id="291" r:id="rId28"/>
    <p:sldId id="292" r:id="rId29"/>
    <p:sldId id="281" r:id="rId30"/>
    <p:sldId id="290" r:id="rId31"/>
    <p:sldId id="28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27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5DA6"/>
    <a:srgbClr val="6E9E2E"/>
    <a:srgbClr val="80848A"/>
    <a:srgbClr val="00588D"/>
    <a:srgbClr val="00339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91" autoAdjust="0"/>
    <p:restoredTop sz="83178" autoAdjust="0"/>
  </p:normalViewPr>
  <p:slideViewPr>
    <p:cSldViewPr>
      <p:cViewPr>
        <p:scale>
          <a:sx n="70" d="100"/>
          <a:sy n="70" d="100"/>
        </p:scale>
        <p:origin x="-1448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360E-90F4-4CF8-AD68-D380C6D0B9BF}" type="datetime1">
              <a:rPr lang="en-US" smtClean="0"/>
              <a:pPr/>
              <a:t>8/9/12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648CF-5A25-4EBD-A035-CE52176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361984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967446-AD82-4B7E-AD71-20F6E66A38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591017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608E-A9C4-437B-A8E8-20718BEDEF6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9B620C-DAC5-4BD2-918A-54F5ACEB85DD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 smtClean="0"/>
              <a:t> </a:t>
            </a: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 </a:t>
            </a: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 </a:t>
            </a: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608E-A9C4-437B-A8E8-20718BEDEF6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9B620C-DAC5-4BD2-918A-54F5ACEB85DD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 </a:t>
            </a: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8D3D9E-437F-40AA-B7F4-DDD2DBEE5E36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3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file://localhost/Users/gleung/Documents/VISUAL%20COMMUNICATIONS/CORPORATE/PPT%20Template/PPT_SocialMedia.png" TargetMode="External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PT_Template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981200"/>
            <a:ext cx="7772400" cy="1470025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r">
              <a:defRPr sz="3200" b="1">
                <a:solidFill>
                  <a:srgbClr val="005DA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6000" y="3460750"/>
            <a:ext cx="6400800" cy="7302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1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PT_SocialMedia.png" descr="/Users/gleung/Documents/VISUAL COMMUNICATIONS/CORPORATE/PPT Template/PPT_SocialMedia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57800" y="5334000"/>
            <a:ext cx="3378200" cy="11557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940-ECE5-4F16-BD78-B7215DF37CE3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6072-06FC-4404-B2E0-431C8EF9371B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vertic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C1B1-F0E0-4261-9D34-D75C1647929D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70E8-086F-41CA-A1A1-47A2DAEAABD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22860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Sangoma Technologies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creen 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8009-AAC8-49E4-B7C1-157A5EB85543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4"/>
          </p:nvPr>
        </p:nvSpPr>
        <p:spPr>
          <a:xfrm>
            <a:off x="1828800" y="609600"/>
            <a:ext cx="5486400" cy="4114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476726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22860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Sangoma Technologies Inc.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D7E5-EA38-4526-8BC6-CD2EB3690F16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67262"/>
            <a:ext cx="3886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767072"/>
            <a:ext cx="3886200" cy="566928"/>
          </a:xfrm>
        </p:spPr>
        <p:txBody>
          <a:bodyPr anchor="b"/>
          <a:lstStyle>
            <a:lvl1pPr>
              <a:buNone/>
              <a:defRPr sz="2000" b="1">
                <a:solidFill>
                  <a:srgbClr val="005DA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24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33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7"/>
          </p:nvPr>
        </p:nvSpPr>
        <p:spPr>
          <a:xfrm>
            <a:off x="4724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22860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Sangoma Technologies Inc.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54ED-7763-4A88-AC77-905CF36CC81D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© Sangoma Technologies Inc.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AC3C-84FC-4F18-9CA4-C28C680400C6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B08C-7A73-44FC-BB83-CA7D23635A5C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869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20EE-9B86-4ACC-A7C7-ECF411832F5B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Template_body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2460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F069C-78CF-48BD-A5B2-0B6F46BA0F64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32460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© Sangoma Technologies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9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DA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FreeSWITCH</a:t>
            </a:r>
            <a:r>
              <a:rPr lang="en-US" dirty="0" smtClean="0"/>
              <a:t> as a </a:t>
            </a:r>
            <a:r>
              <a:rPr lang="en-US" dirty="0" err="1" smtClean="0"/>
              <a:t>Kickass</a:t>
            </a:r>
            <a:r>
              <a:rPr lang="en-US" dirty="0" smtClean="0"/>
              <a:t> SBC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Moises Silva &lt;</a:t>
            </a:r>
            <a:r>
              <a:rPr lang="en-US" dirty="0" err="1" smtClean="0"/>
              <a:t>moy@sangoma.com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Manager, Software Engineering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Hiding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362200"/>
            <a:ext cx="7962900" cy="2641600"/>
          </a:xfrm>
          <a:prstGeom prst="rect">
            <a:avLst/>
          </a:prstGeom>
        </p:spPr>
      </p:pic>
      <p:sp>
        <p:nvSpPr>
          <p:cNvPr id="4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INVITE before topology hiding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Hiding</a:t>
            </a:r>
            <a:endParaRPr lang="en-US" dirty="0"/>
          </a:p>
        </p:txBody>
      </p:sp>
      <p:sp>
        <p:nvSpPr>
          <p:cNvPr id="4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INVITE after topology hiding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2438400"/>
            <a:ext cx="8051800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Hiding in </a:t>
            </a:r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FreeSWITCH</a:t>
            </a:r>
            <a:r>
              <a:rPr lang="en-US" dirty="0" smtClean="0"/>
              <a:t> is a B2BUA</a:t>
            </a:r>
          </a:p>
          <a:p>
            <a:endParaRPr lang="en-US" dirty="0" smtClean="0"/>
          </a:p>
          <a:p>
            <a:r>
              <a:rPr lang="en-US" dirty="0" smtClean="0"/>
              <a:t>Header manipulation using SIP </a:t>
            </a:r>
            <a:r>
              <a:rPr lang="en-US" dirty="0" err="1" smtClean="0"/>
              <a:t>dialplan</a:t>
            </a:r>
            <a:r>
              <a:rPr lang="en-US" dirty="0" smtClean="0"/>
              <a:t> variables</a:t>
            </a:r>
          </a:p>
          <a:p>
            <a:endParaRPr lang="en-US" dirty="0" smtClean="0"/>
          </a:p>
          <a:p>
            <a:r>
              <a:rPr lang="en-US" dirty="0" smtClean="0"/>
              <a:t>Do not enable SDP pass-thru (</a:t>
            </a:r>
            <a:r>
              <a:rPr lang="en-US" dirty="0" err="1" smtClean="0"/>
              <a:t>bypass_media</a:t>
            </a:r>
            <a:r>
              <a:rPr lang="en-US" dirty="0" smtClean="0"/>
              <a:t>=true)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Hiding Cons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It is a B2BUA!</a:t>
            </a:r>
          </a:p>
          <a:p>
            <a:endParaRPr lang="en-US" dirty="0" smtClean="0"/>
          </a:p>
          <a:p>
            <a:r>
              <a:rPr lang="en-US" dirty="0" smtClean="0"/>
              <a:t>Breaks end to end security mechanisms such as RFC 4474</a:t>
            </a:r>
          </a:p>
          <a:p>
            <a:endParaRPr lang="en-US" dirty="0" smtClean="0"/>
          </a:p>
          <a:p>
            <a:r>
              <a:rPr lang="en-US" dirty="0" smtClean="0"/>
              <a:t>Obviously no difference from a MITM attack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Traffic Management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SBC may modify SDP to stay in media path</a:t>
            </a:r>
          </a:p>
          <a:p>
            <a:endParaRPr lang="en-US" dirty="0" smtClean="0"/>
          </a:p>
          <a:p>
            <a:r>
              <a:rPr lang="en-US" dirty="0" smtClean="0"/>
              <a:t>Operators enforce the use of certain </a:t>
            </a:r>
            <a:r>
              <a:rPr lang="en-US" dirty="0" err="1" smtClean="0"/>
              <a:t>codecs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Single point for audition (</a:t>
            </a:r>
            <a:r>
              <a:rPr lang="en-US" dirty="0" err="1" smtClean="0"/>
              <a:t>ie</a:t>
            </a:r>
            <a:r>
              <a:rPr lang="en-US" dirty="0" smtClean="0"/>
              <a:t> Lawful Interception)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Traffic Management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SDP before media management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552700"/>
            <a:ext cx="65659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Traffic Management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SDP after media management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Session attribute removed enforcing a policy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711450"/>
            <a:ext cx="66294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Traffic Management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Allows operators to use different billing model according to the media type (Voice, Video, Text)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Fix ‘lost’ or ‘ignored’ BYE issue</a:t>
            </a:r>
          </a:p>
          <a:p>
            <a:endParaRPr lang="en-US" dirty="0" smtClean="0"/>
          </a:p>
          <a:p>
            <a:r>
              <a:rPr lang="en-US" dirty="0" err="1" smtClean="0"/>
              <a:t>QoS</a:t>
            </a:r>
            <a:r>
              <a:rPr lang="en-US" dirty="0" smtClean="0"/>
              <a:t> based routing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Traffic Management in </a:t>
            </a:r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Flexible codec configuration in SIP profiles or </a:t>
            </a:r>
            <a:r>
              <a:rPr lang="en-US" dirty="0" err="1" smtClean="0"/>
              <a:t>dialplan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Media timeout via SIP profile configuration or channel variable “</a:t>
            </a:r>
            <a:r>
              <a:rPr lang="en-US" dirty="0" err="1" smtClean="0"/>
              <a:t>rtp_timeout_sec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Flexible SDP manipulation thru variables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Traffic Management in </a:t>
            </a:r>
            <a:r>
              <a:rPr lang="en-US" dirty="0" err="1" smtClean="0"/>
              <a:t>FreeSWITCH</a:t>
            </a:r>
            <a:endParaRPr lang="en-US" dirty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2057400"/>
            <a:ext cx="7200900" cy="469900"/>
          </a:xfrm>
          <a:prstGeom prst="rect">
            <a:avLst/>
          </a:prstGeom>
        </p:spPr>
      </p:pic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Set codec preferences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SDP manipulation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3543300"/>
            <a:ext cx="80518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FreeSWITCH</a:t>
            </a:r>
            <a:r>
              <a:rPr lang="en-US" dirty="0" smtClean="0"/>
              <a:t> as a </a:t>
            </a:r>
            <a:r>
              <a:rPr lang="en-US" dirty="0" err="1" smtClean="0"/>
              <a:t>Kickass</a:t>
            </a:r>
            <a:r>
              <a:rPr lang="en-US" dirty="0" smtClean="0"/>
              <a:t> SBC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Moises Silva &lt;</a:t>
            </a:r>
            <a:r>
              <a:rPr lang="en-US" dirty="0" err="1" smtClean="0"/>
              <a:t>moy@sangoma.com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Manager, Software Engineering</a:t>
            </a:r>
            <a:endParaRPr lang="en-US" dirty="0"/>
          </a:p>
        </p:txBody>
      </p:sp>
      <p:pic>
        <p:nvPicPr>
          <p:cNvPr id="4" name="Picture 3" descr="FreeSWITCH-as-a-Kickass-S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19400" y="4375150"/>
            <a:ext cx="6400800" cy="730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Moises Silva &lt;moy@sangoma.com&gt;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Manager, Software Engineering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Traffic Management in </a:t>
            </a:r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record_session</a:t>
            </a:r>
            <a:r>
              <a:rPr lang="en-US" dirty="0" smtClean="0"/>
              <a:t> for local recordings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oreka_record</a:t>
            </a:r>
            <a:r>
              <a:rPr lang="en-US" dirty="0" smtClean="0"/>
              <a:t> to send media to recording server (pending merge on official </a:t>
            </a:r>
            <a:r>
              <a:rPr lang="en-US" dirty="0" err="1" smtClean="0"/>
              <a:t>git</a:t>
            </a:r>
            <a:r>
              <a:rPr lang="en-US" dirty="0" smtClean="0"/>
              <a:t> repo)</a:t>
            </a:r>
          </a:p>
          <a:p>
            <a:pPr lvl="1"/>
            <a:r>
              <a:rPr lang="en-US" dirty="0" err="1" smtClean="0"/>
              <a:t>git@github.com:moises-silva/freeswitch.git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Traffic Management in </a:t>
            </a:r>
            <a:r>
              <a:rPr lang="en-US" dirty="0" err="1" smtClean="0"/>
              <a:t>FreeSWITCH</a:t>
            </a:r>
            <a:endParaRPr lang="en-US" dirty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1981200"/>
            <a:ext cx="1143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SIP UA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828800" y="2133600"/>
            <a:ext cx="1676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57600" y="1371600"/>
            <a:ext cx="1524000" cy="1828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410200" y="2133600"/>
            <a:ext cx="1676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3657600" y="4114800"/>
            <a:ext cx="1524000" cy="1676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Oreka</a:t>
            </a:r>
            <a:endParaRPr lang="en-US" dirty="0" smtClean="0"/>
          </a:p>
          <a:p>
            <a:pPr algn="ctr"/>
            <a:r>
              <a:rPr lang="en-US" dirty="0" smtClean="0"/>
              <a:t>Recording</a:t>
            </a:r>
          </a:p>
          <a:p>
            <a:pPr algn="ctr"/>
            <a:r>
              <a:rPr lang="en-US" dirty="0" smtClean="0"/>
              <a:t>Server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orkaudio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1752600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G.722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74105" y="1752600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G.729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4191000" y="3352800"/>
            <a:ext cx="5334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3429000"/>
            <a:ext cx="79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G.711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1981200"/>
            <a:ext cx="1143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SIP UA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Traffic Management Cons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Increase length of media path</a:t>
            </a:r>
          </a:p>
          <a:p>
            <a:endParaRPr lang="en-US" dirty="0" smtClean="0"/>
          </a:p>
          <a:p>
            <a:r>
              <a:rPr lang="en-US" dirty="0" smtClean="0"/>
              <a:t>SBC must be aware of all types of media, slowing adoption of new media features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Capability Mismatches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Allow interconnection of user agents with different capabilities (</a:t>
            </a:r>
            <a:r>
              <a:rPr lang="en-US" dirty="0" err="1" smtClean="0"/>
              <a:t>ie</a:t>
            </a:r>
            <a:r>
              <a:rPr lang="en-US" dirty="0" smtClean="0"/>
              <a:t>: </a:t>
            </a:r>
            <a:r>
              <a:rPr lang="en-US" dirty="0" err="1" smtClean="0"/>
              <a:t>codecs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IPv4 to IPv6 internetworking</a:t>
            </a:r>
          </a:p>
          <a:p>
            <a:endParaRPr lang="en-US" dirty="0" smtClean="0"/>
          </a:p>
          <a:p>
            <a:r>
              <a:rPr lang="en-US" dirty="0" smtClean="0"/>
              <a:t>SIP over UDP to TCP etc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500_pcie_00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3530600"/>
            <a:ext cx="3492500" cy="26416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Fix Capability Mismatches in </a:t>
            </a:r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Virtually every codec in the industry</a:t>
            </a:r>
          </a:p>
          <a:p>
            <a:endParaRPr lang="en-US" dirty="0" smtClean="0"/>
          </a:p>
          <a:p>
            <a:r>
              <a:rPr lang="en-US" dirty="0" smtClean="0"/>
              <a:t>HD voice </a:t>
            </a:r>
            <a:r>
              <a:rPr lang="en-US" dirty="0" err="1" smtClean="0"/>
              <a:t>codecs</a:t>
            </a:r>
            <a:r>
              <a:rPr lang="en-US" dirty="0" smtClean="0"/>
              <a:t> such as G.722 and Siren 7</a:t>
            </a:r>
          </a:p>
          <a:p>
            <a:endParaRPr lang="en-US" dirty="0" smtClean="0"/>
          </a:p>
          <a:p>
            <a:r>
              <a:rPr lang="en-US" dirty="0" smtClean="0"/>
              <a:t>Hardware </a:t>
            </a:r>
            <a:r>
              <a:rPr lang="en-US" dirty="0" err="1" smtClean="0"/>
              <a:t>transcoding</a:t>
            </a:r>
            <a:r>
              <a:rPr lang="en-US" dirty="0" smtClean="0"/>
              <a:t> available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Fix Capability Mismatches in </a:t>
            </a:r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SIP over UDP/TCP/TLS</a:t>
            </a:r>
          </a:p>
          <a:p>
            <a:endParaRPr lang="en-US" dirty="0" smtClean="0"/>
          </a:p>
          <a:p>
            <a:r>
              <a:rPr lang="en-US" dirty="0" smtClean="0"/>
              <a:t>IPv4 and IPv6 support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Capability Mismatches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3400" y="2971800"/>
            <a:ext cx="1143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SIP UA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828800" y="3124200"/>
            <a:ext cx="1676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57600" y="2362200"/>
            <a:ext cx="1524000" cy="1828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410200" y="3124200"/>
            <a:ext cx="1676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28800" y="2200870"/>
            <a:ext cx="1194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G.729 / TLS / IPv6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74105" y="2200870"/>
            <a:ext cx="94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G.711 /</a:t>
            </a:r>
          </a:p>
          <a:p>
            <a:r>
              <a:rPr lang="en-US" dirty="0" smtClean="0"/>
              <a:t>UDP /</a:t>
            </a:r>
          </a:p>
          <a:p>
            <a:r>
              <a:rPr lang="en-US" dirty="0" smtClean="0"/>
              <a:t>IPv4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15200" y="2971800"/>
            <a:ext cx="1143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 GW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SIP NAT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Detect when a UA is behind NAT</a:t>
            </a:r>
          </a:p>
          <a:p>
            <a:endParaRPr lang="en-US" dirty="0" smtClean="0"/>
          </a:p>
          <a:p>
            <a:r>
              <a:rPr lang="en-US" dirty="0" smtClean="0"/>
              <a:t>Help maintain NAT bindings alive</a:t>
            </a:r>
          </a:p>
          <a:p>
            <a:endParaRPr lang="en-US" dirty="0" smtClean="0"/>
          </a:p>
          <a:p>
            <a:r>
              <a:rPr lang="en-US" dirty="0" smtClean="0"/>
              <a:t>Provides a publicly reachable IP address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SIP NAT in </a:t>
            </a:r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Automatic RTP adjustment when media comes from different address than advertised on SDP</a:t>
            </a:r>
          </a:p>
          <a:p>
            <a:endParaRPr lang="en-US" dirty="0" smtClean="0"/>
          </a:p>
          <a:p>
            <a:r>
              <a:rPr lang="en-US" dirty="0" smtClean="0"/>
              <a:t>Aggressive NAT detection</a:t>
            </a:r>
          </a:p>
          <a:p>
            <a:endParaRPr lang="en-US" dirty="0" smtClean="0"/>
          </a:p>
          <a:p>
            <a:r>
              <a:rPr lang="en-US" dirty="0" smtClean="0"/>
              <a:t>STUN and ICE support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It’s all about control, yes, sys </a:t>
            </a:r>
            <a:r>
              <a:rPr lang="en-US" dirty="0" err="1" smtClean="0"/>
              <a:t>admins</a:t>
            </a:r>
            <a:r>
              <a:rPr lang="en-US" dirty="0" smtClean="0"/>
              <a:t> are control freaks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network edge of the operator or enterprise is a convenient place to enforce policies</a:t>
            </a:r>
          </a:p>
          <a:p>
            <a:endParaRPr lang="en-US" dirty="0" smtClean="0"/>
          </a:p>
          <a:p>
            <a:r>
              <a:rPr lang="en-US" dirty="0" smtClean="0"/>
              <a:t>All SIP and RTP traffic to/from a single point (the SBC)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SBC: The Mythical Beast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No precise technical definition</a:t>
            </a:r>
          </a:p>
          <a:p>
            <a:endParaRPr lang="en-US" i="1" dirty="0" smtClean="0">
              <a:solidFill>
                <a:srgbClr val="005DA6"/>
              </a:solidFill>
            </a:endParaRPr>
          </a:p>
          <a:p>
            <a:r>
              <a:rPr lang="en-US" dirty="0" smtClean="0"/>
              <a:t>Not standardized anywhere</a:t>
            </a:r>
          </a:p>
          <a:p>
            <a:endParaRPr lang="en-US" dirty="0" smtClean="0"/>
          </a:p>
          <a:p>
            <a:r>
              <a:rPr lang="en-US" dirty="0" smtClean="0"/>
              <a:t>B2BUA or Proxy?</a:t>
            </a:r>
          </a:p>
          <a:p>
            <a:endParaRPr lang="en-US" dirty="0" smtClean="0"/>
          </a:p>
          <a:p>
            <a:r>
              <a:rPr lang="en-US" dirty="0" smtClean="0"/>
              <a:t>Handles signaling or media?</a:t>
            </a:r>
          </a:p>
          <a:p>
            <a:endParaRPr lang="en-US" dirty="0" smtClean="0"/>
          </a:p>
          <a:p>
            <a:r>
              <a:rPr lang="en-US" dirty="0" smtClean="0"/>
              <a:t>More of a marketing term than technical?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in </a:t>
            </a:r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Flexible ACL configuration  available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mod_limit</a:t>
            </a:r>
            <a:r>
              <a:rPr lang="en-US" dirty="0" smtClean="0"/>
              <a:t> for call rate and general resource limiting per IP or ‘realm’</a:t>
            </a:r>
          </a:p>
          <a:p>
            <a:endParaRPr lang="en-US" dirty="0" smtClean="0"/>
          </a:p>
          <a:p>
            <a:r>
              <a:rPr lang="en-US" dirty="0" smtClean="0"/>
              <a:t>Distributed limits across servers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Repair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The world isn’t perfect, broken devices are everywhere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 feasible to throw all broken equipment to the garbage (that’d be too easy wouldn’t it?)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Repair in </a:t>
            </a:r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Allows matching and fixing of SIP header values</a:t>
            </a:r>
          </a:p>
          <a:p>
            <a:endParaRPr lang="en-US" dirty="0" smtClean="0"/>
          </a:p>
          <a:p>
            <a:r>
              <a:rPr lang="en-US" dirty="0" smtClean="0"/>
              <a:t>Allows modifying SDP contents</a:t>
            </a:r>
          </a:p>
          <a:p>
            <a:endParaRPr lang="en-US" dirty="0" smtClean="0"/>
          </a:p>
          <a:p>
            <a:r>
              <a:rPr lang="en-US" dirty="0" smtClean="0"/>
              <a:t>Not always possible, SIP stack may discard messages if deemed malformed (</a:t>
            </a:r>
            <a:r>
              <a:rPr lang="en-US" dirty="0" err="1" smtClean="0"/>
              <a:t>ie</a:t>
            </a:r>
            <a:r>
              <a:rPr lang="en-US" dirty="0" smtClean="0"/>
              <a:t> FUBAR)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Encryption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Desirable to perform encryption on public network</a:t>
            </a:r>
          </a:p>
          <a:p>
            <a:endParaRPr lang="en-US" dirty="0" smtClean="0"/>
          </a:p>
          <a:p>
            <a:r>
              <a:rPr lang="en-US" dirty="0" smtClean="0"/>
              <a:t>Internal network may need un-encrypted media (</a:t>
            </a:r>
            <a:r>
              <a:rPr lang="en-US" dirty="0" err="1" smtClean="0"/>
              <a:t>ie</a:t>
            </a:r>
            <a:r>
              <a:rPr lang="en-US" dirty="0" smtClean="0"/>
              <a:t>, lawful interception, endpoints without SRTP support)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Encryption in </a:t>
            </a:r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TLS / SRTP support</a:t>
            </a:r>
          </a:p>
          <a:p>
            <a:endParaRPr lang="en-US" dirty="0" smtClean="0"/>
          </a:p>
          <a:p>
            <a:r>
              <a:rPr lang="en-US" dirty="0" smtClean="0"/>
              <a:t>ZRTP / SRTP support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Protection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Malformed and/or malicious packets</a:t>
            </a:r>
          </a:p>
          <a:p>
            <a:endParaRPr lang="en-US" dirty="0" smtClean="0"/>
          </a:p>
          <a:p>
            <a:r>
              <a:rPr lang="en-US" dirty="0" smtClean="0"/>
              <a:t>SIP REGISTER scans (</a:t>
            </a:r>
            <a:r>
              <a:rPr lang="en-US" dirty="0" err="1" smtClean="0"/>
              <a:t>ie</a:t>
            </a:r>
            <a:r>
              <a:rPr lang="en-US" dirty="0" smtClean="0"/>
              <a:t>: </a:t>
            </a:r>
            <a:r>
              <a:rPr lang="en-US" dirty="0" err="1" smtClean="0"/>
              <a:t>sipvicious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SIP INVITE scans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Protection for </a:t>
            </a:r>
            <a:r>
              <a:rPr lang="en-US" dirty="0" err="1" smtClean="0"/>
              <a:t>FreeSWITCH</a:t>
            </a:r>
            <a:endParaRPr lang="en-US" dirty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DoS</a:t>
            </a:r>
            <a:r>
              <a:rPr lang="en-US" dirty="0" smtClean="0"/>
              <a:t> limitation using </a:t>
            </a:r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en-US" dirty="0" err="1" smtClean="0"/>
              <a:t>hashlimit</a:t>
            </a:r>
            <a:r>
              <a:rPr lang="en-US" dirty="0" smtClean="0"/>
              <a:t> (</a:t>
            </a:r>
            <a:r>
              <a:rPr lang="en-US" dirty="0" err="1" smtClean="0"/>
              <a:t>Kristian’s</a:t>
            </a:r>
            <a:r>
              <a:rPr lang="en-US" dirty="0" smtClean="0"/>
              <a:t> famous script)</a:t>
            </a:r>
          </a:p>
          <a:p>
            <a:endParaRPr lang="en-US" dirty="0" smtClean="0"/>
          </a:p>
          <a:p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en-US" dirty="0" err="1" smtClean="0"/>
              <a:t>hashlimit</a:t>
            </a:r>
            <a:r>
              <a:rPr lang="en-US" dirty="0" smtClean="0"/>
              <a:t> does not work on TLS obviously</a:t>
            </a:r>
          </a:p>
          <a:p>
            <a:endParaRPr lang="en-US" dirty="0" smtClean="0"/>
          </a:p>
          <a:p>
            <a:r>
              <a:rPr lang="en-US" dirty="0" err="1" smtClean="0"/>
              <a:t>iptables</a:t>
            </a:r>
            <a:r>
              <a:rPr lang="en-US" dirty="0" smtClean="0"/>
              <a:t> </a:t>
            </a:r>
            <a:r>
              <a:rPr lang="en-US" dirty="0" err="1" smtClean="0"/>
              <a:t>hashlimit</a:t>
            </a:r>
            <a:r>
              <a:rPr lang="en-US" dirty="0" smtClean="0"/>
              <a:t> does not help with malformed packets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Protection for </a:t>
            </a:r>
            <a:r>
              <a:rPr lang="en-US" dirty="0" err="1" smtClean="0"/>
              <a:t>FreeSWITCH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Fail2ban for registration scans</a:t>
            </a:r>
          </a:p>
          <a:p>
            <a:endParaRPr lang="en-US" dirty="0" smtClean="0"/>
          </a:p>
          <a:p>
            <a:r>
              <a:rPr lang="en-US" dirty="0" smtClean="0"/>
              <a:t>Depends on log line format, good enough?</a:t>
            </a:r>
          </a:p>
          <a:p>
            <a:endParaRPr lang="en-US" dirty="0" smtClean="0"/>
          </a:p>
          <a:p>
            <a:r>
              <a:rPr lang="en-US" dirty="0" smtClean="0"/>
              <a:t>mod_fail2ban makes things easier (by </a:t>
            </a:r>
            <a:r>
              <a:rPr lang="en-US" dirty="0" err="1" smtClean="0"/>
              <a:t>kyconquers</a:t>
            </a:r>
            <a:r>
              <a:rPr lang="en-US" dirty="0" smtClean="0"/>
              <a:t> on </a:t>
            </a:r>
            <a:r>
              <a:rPr lang="en-US" dirty="0" err="1" smtClean="0"/>
              <a:t>github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Martial_Art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106793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Protection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Use SIP </a:t>
            </a:r>
            <a:r>
              <a:rPr lang="en-US" dirty="0" err="1" smtClean="0"/>
              <a:t>ACLs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 trusted networks can become compromised</a:t>
            </a:r>
          </a:p>
          <a:p>
            <a:endParaRPr lang="en-US" dirty="0" smtClean="0"/>
          </a:p>
          <a:p>
            <a:r>
              <a:rPr lang="en-US" dirty="0" smtClean="0"/>
              <a:t>IP spoofing on UDP traffic makes things complicated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Sofia Limits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Extension to </a:t>
            </a:r>
            <a:r>
              <a:rPr lang="en-US" dirty="0" err="1" smtClean="0"/>
              <a:t>mod_sofia</a:t>
            </a:r>
            <a:r>
              <a:rPr lang="en-US" dirty="0" smtClean="0"/>
              <a:t> to specify SIP message limits, per host optionally (no ACL yet </a:t>
            </a:r>
            <a:r>
              <a:rPr lang="en-US" dirty="0" err="1" smtClean="0">
                <a:sym typeface="Wingdings"/>
              </a:rPr>
              <a:t>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 err="1" smtClean="0"/>
              <a:t>mod_hash</a:t>
            </a:r>
            <a:r>
              <a:rPr lang="en-US" dirty="0" smtClean="0"/>
              <a:t> (or any limit interface) to keep track of messages</a:t>
            </a:r>
          </a:p>
          <a:p>
            <a:endParaRPr lang="en-US" dirty="0" smtClean="0"/>
          </a:p>
          <a:p>
            <a:r>
              <a:rPr lang="en-US" dirty="0" smtClean="0"/>
              <a:t>Launch ESL event when limit is exceeded</a:t>
            </a:r>
          </a:p>
          <a:p>
            <a:endParaRPr lang="en-US" dirty="0" smtClean="0"/>
          </a:p>
          <a:p>
            <a:r>
              <a:rPr lang="en-US" dirty="0" smtClean="0"/>
              <a:t>Malformed packets are accounted for as well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SBC: The Mythical Beast</a:t>
            </a:r>
            <a:endParaRPr lang="en-US" dirty="0"/>
          </a:p>
        </p:txBody>
      </p:sp>
      <p:pic>
        <p:nvPicPr>
          <p:cNvPr id="17" name="Picture 16" descr="homer_big_foo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609600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Sofia Limits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832330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Yes, </a:t>
            </a:r>
            <a:r>
              <a:rPr lang="en-US" dirty="0" err="1" smtClean="0"/>
              <a:t>SBCs</a:t>
            </a:r>
            <a:r>
              <a:rPr lang="en-US" dirty="0" smtClean="0"/>
              <a:t> get in the way, and that’s a useful and desirable feature in some businesses</a:t>
            </a:r>
          </a:p>
          <a:p>
            <a:endParaRPr lang="en-US" dirty="0" smtClean="0"/>
          </a:p>
          <a:p>
            <a:r>
              <a:rPr lang="en-US" dirty="0" err="1" smtClean="0"/>
              <a:t>FreeSWITCH</a:t>
            </a:r>
            <a:r>
              <a:rPr lang="en-US" dirty="0" smtClean="0"/>
              <a:t> core foundations go a long way in implementing most common SBC features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DAA6-C64F-472D-9709-F3831B8922B6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pic>
        <p:nvPicPr>
          <p:cNvPr id="14" name="Picture 13" descr="socialmedia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5334000"/>
            <a:ext cx="275272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SBC: The Mythical Beast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86461" y="2214773"/>
            <a:ext cx="594739" cy="685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1828800"/>
            <a:ext cx="3178833" cy="2971800"/>
          </a:xfrm>
          <a:prstGeom prst="rect">
            <a:avLst/>
          </a:prstGeom>
          <a:solidFill>
            <a:srgbClr val="FF0000">
              <a:alpha val="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81800" y="3505200"/>
            <a:ext cx="1143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19200" y="3429000"/>
            <a:ext cx="0" cy="533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3429000"/>
            <a:ext cx="1905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3505200"/>
            <a:ext cx="16764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052" y="2143546"/>
            <a:ext cx="828254" cy="8282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8627" y="2819697"/>
            <a:ext cx="461010" cy="461010"/>
          </a:xfrm>
          <a:prstGeom prst="rect">
            <a:avLst/>
          </a:prstGeom>
        </p:spPr>
      </p:pic>
      <p:pic>
        <p:nvPicPr>
          <p:cNvPr id="20" name="Picture 2" descr="C:\Documents and Settings\msilva\Local Settings\Temporary Internet Files\Content.IE5\H01TCA9T\MC9004316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546206" cy="54620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1825" y="3886200"/>
            <a:ext cx="497682" cy="4976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47800" y="1902023"/>
            <a:ext cx="656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IP-PBX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0710" y="1371600"/>
            <a:ext cx="160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Enterprise Network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3712" y="4343400"/>
            <a:ext cx="1191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SIP-Endpoints</a:t>
            </a:r>
            <a:endParaRPr lang="en-US" dirty="0"/>
          </a:p>
        </p:txBody>
      </p:sp>
      <p:cxnSp>
        <p:nvCxnSpPr>
          <p:cNvPr id="25" name="Straight Connector 24"/>
          <p:cNvCxnSpPr>
            <a:stCxn id="12" idx="2"/>
          </p:cNvCxnSpPr>
          <p:nvPr/>
        </p:nvCxnSpPr>
        <p:spPr>
          <a:xfrm flipH="1">
            <a:off x="1683830" y="2900573"/>
            <a:ext cx="1" cy="52842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47800" y="3429000"/>
            <a:ext cx="773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Intranet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2162192" y="3624590"/>
            <a:ext cx="1114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Internal Firewall</a:t>
            </a:r>
            <a:endParaRPr lang="en-US" sz="1100" dirty="0"/>
          </a:p>
        </p:txBody>
      </p:sp>
      <p:pic>
        <p:nvPicPr>
          <p:cNvPr id="28" name="Picture 2" descr="C:\Documents and Settings\msilva\Local Settings\Temporary Internet Files\Content.IE5\H01TCA9T\MC9004316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546206" cy="54620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990992" y="3657600"/>
            <a:ext cx="1135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External Firewall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4953000" y="3243590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SIP trunk</a:t>
            </a:r>
            <a:endParaRPr lang="en-US" sz="1100" dirty="0"/>
          </a:p>
        </p:txBody>
      </p:sp>
      <p:pic>
        <p:nvPicPr>
          <p:cNvPr id="31" name="Picture 3" descr="C:\Documents and Settings\msilva\Local Settings\Temporary Internet Files\Content.IE5\HUO48SEZ\MC90043259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400800" y="3440668"/>
            <a:ext cx="5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ITSP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276600" y="2971800"/>
            <a:ext cx="609600" cy="841177"/>
          </a:xfrm>
          <a:prstGeom prst="roundRect">
            <a:avLst/>
          </a:prstGeom>
          <a:solidFill>
            <a:schemeClr val="tx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 B C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934200" y="1444823"/>
            <a:ext cx="778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Internet</a:t>
            </a:r>
            <a:endParaRPr lang="en-US" dirty="0"/>
          </a:p>
        </p:txBody>
      </p:sp>
      <p:sp>
        <p:nvSpPr>
          <p:cNvPr id="35" name="Cloud"/>
          <p:cNvSpPr>
            <a:spLocks noChangeAspect="1" noEditPoints="1" noChangeArrowheads="1"/>
          </p:cNvSpPr>
          <p:nvPr/>
        </p:nvSpPr>
        <p:spPr bwMode="auto">
          <a:xfrm>
            <a:off x="7896314" y="3139055"/>
            <a:ext cx="926096" cy="6206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848600" y="1828800"/>
            <a:ext cx="1143000" cy="2971800"/>
          </a:xfrm>
          <a:prstGeom prst="rect">
            <a:avLst/>
          </a:prstGeom>
          <a:solidFill>
            <a:schemeClr val="tx1">
              <a:alpha val="1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061166" y="1447800"/>
            <a:ext cx="561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PSTN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077200" y="3276600"/>
            <a:ext cx="55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Telco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787703" y="3962400"/>
            <a:ext cx="1403297" cy="0"/>
          </a:xfrm>
          <a:prstGeom prst="line">
            <a:avLst/>
          </a:prstGeom>
          <a:ln w="25400">
            <a:solidFill>
              <a:schemeClr val="accent6"/>
            </a:solidFill>
            <a:headEnd type="triangle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77482" y="39624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DMZ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Carrier SBC sits at the edge of service provider networks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Enterprise SBC sits at the edge between customer and service provider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SBC: The Mythical Beast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SBC: Definition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Recently loosely described by RFC 5853</a:t>
            </a:r>
          </a:p>
        </p:txBody>
      </p:sp>
      <p:pic>
        <p:nvPicPr>
          <p:cNvPr id="7" name="Picture 6" descr="dictionary-defini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1336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SBC: Definition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Topology Hiding</a:t>
            </a:r>
            <a:endParaRPr lang="en-US" i="1" dirty="0" smtClean="0">
              <a:solidFill>
                <a:srgbClr val="005DA6"/>
              </a:solidFill>
            </a:endParaRPr>
          </a:p>
          <a:p>
            <a:r>
              <a:rPr lang="en-US" dirty="0" smtClean="0"/>
              <a:t>Media Traffic Management</a:t>
            </a:r>
          </a:p>
          <a:p>
            <a:r>
              <a:rPr lang="en-US" dirty="0" smtClean="0"/>
              <a:t>Fix capability mismatches</a:t>
            </a:r>
          </a:p>
          <a:p>
            <a:r>
              <a:rPr lang="en-US" dirty="0" smtClean="0"/>
              <a:t>SIP NAT</a:t>
            </a:r>
          </a:p>
          <a:p>
            <a:r>
              <a:rPr lang="en-US" dirty="0" smtClean="0"/>
              <a:t>Access Control</a:t>
            </a:r>
          </a:p>
          <a:p>
            <a:r>
              <a:rPr lang="en-US" dirty="0" smtClean="0"/>
              <a:t>Protocol Repair</a:t>
            </a:r>
          </a:p>
          <a:p>
            <a:r>
              <a:rPr lang="en-US" dirty="0" smtClean="0"/>
              <a:t>Media Encryption</a:t>
            </a:r>
          </a:p>
          <a:p>
            <a:r>
              <a:rPr lang="en-US" dirty="0" smtClean="0"/>
              <a:t>Threat protection (</a:t>
            </a:r>
            <a:r>
              <a:rPr lang="en-US" dirty="0" err="1" smtClean="0"/>
              <a:t>ie</a:t>
            </a:r>
            <a:r>
              <a:rPr lang="en-US" dirty="0" smtClean="0"/>
              <a:t>: </a:t>
            </a:r>
            <a:r>
              <a:rPr lang="en-US" dirty="0" err="1" smtClean="0"/>
              <a:t>DoS</a:t>
            </a:r>
            <a:r>
              <a:rPr lang="en-US" dirty="0" smtClean="0"/>
              <a:t>, Malformed packets)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014C-0A11-4D23-8E6F-3695CC34CCF9}" type="datetime1">
              <a:rPr lang="en-US" smtClean="0"/>
              <a:pPr/>
              <a:t>8/9/12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Sangoma Technologies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Hiding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Hide the service provider or enterprise network implementation details</a:t>
            </a:r>
          </a:p>
          <a:p>
            <a:endParaRPr lang="en-US" i="1" dirty="0" smtClean="0">
              <a:solidFill>
                <a:srgbClr val="005DA6"/>
              </a:solidFill>
            </a:endParaRPr>
          </a:p>
          <a:p>
            <a:r>
              <a:rPr lang="en-US" dirty="0" smtClean="0"/>
              <a:t>Use of RFC 3323 (privacy) not enough</a:t>
            </a:r>
          </a:p>
          <a:p>
            <a:endParaRPr lang="en-US" dirty="0" smtClean="0"/>
          </a:p>
          <a:p>
            <a:r>
              <a:rPr lang="en-US" dirty="0" smtClean="0"/>
              <a:t>B2BUA required in most cases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_Template_Oct-2007-Section1 2">
    <a:dk1>
      <a:srgbClr val="000000"/>
    </a:dk1>
    <a:lt1>
      <a:srgbClr val="FFFFFF"/>
    </a:lt1>
    <a:dk2>
      <a:srgbClr val="000000"/>
    </a:dk2>
    <a:lt2>
      <a:srgbClr val="918F90"/>
    </a:lt2>
    <a:accent1>
      <a:srgbClr val="F79910"/>
    </a:accent1>
    <a:accent2>
      <a:srgbClr val="560E78"/>
    </a:accent2>
    <a:accent3>
      <a:srgbClr val="FFFFFF"/>
    </a:accent3>
    <a:accent4>
      <a:srgbClr val="000000"/>
    </a:accent4>
    <a:accent5>
      <a:srgbClr val="FACAAA"/>
    </a:accent5>
    <a:accent6>
      <a:srgbClr val="4D0C6C"/>
    </a:accent6>
    <a:hlink>
      <a:srgbClr val="1C98C3"/>
    </a:hlink>
    <a:folHlink>
      <a:srgbClr val="659A1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2011 PowerPoint Template</Template>
  <TotalTime>4565</TotalTime>
  <Words>1322</Words>
  <Application>Microsoft Office PowerPoint</Application>
  <PresentationFormat>On-screen Show (4:3)</PresentationFormat>
  <Paragraphs>505</Paragraphs>
  <Slides>42</Slides>
  <Notes>42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2011 PowerPoint Template</vt:lpstr>
      <vt:lpstr>FreeSWITCH as a Kickass SBC</vt:lpstr>
      <vt:lpstr>FreeSWITCH as a Kickass SBC</vt:lpstr>
      <vt:lpstr>SBC: The Mythical Beast</vt:lpstr>
      <vt:lpstr>SBC: The Mythical Beast</vt:lpstr>
      <vt:lpstr>SBC: The Mythical Beast</vt:lpstr>
      <vt:lpstr>SBC: The Mythical Beast</vt:lpstr>
      <vt:lpstr>SBC: Definition</vt:lpstr>
      <vt:lpstr>SBC: Definition</vt:lpstr>
      <vt:lpstr>Topology Hiding</vt:lpstr>
      <vt:lpstr>Topology Hiding</vt:lpstr>
      <vt:lpstr>Topology Hiding</vt:lpstr>
      <vt:lpstr>Topology Hiding in FreeSWITCH</vt:lpstr>
      <vt:lpstr>Topology Hiding Cons</vt:lpstr>
      <vt:lpstr>Media Traffic Management</vt:lpstr>
      <vt:lpstr>Media Traffic Management</vt:lpstr>
      <vt:lpstr>Media Traffic Management</vt:lpstr>
      <vt:lpstr>Media Traffic Management</vt:lpstr>
      <vt:lpstr>Media Traffic Management in FreeSWITCH</vt:lpstr>
      <vt:lpstr>Media Traffic Management in FreeSWITCH</vt:lpstr>
      <vt:lpstr>Media Traffic Management in FreeSWITCH</vt:lpstr>
      <vt:lpstr>Media Traffic Management in FreeSWITCH</vt:lpstr>
      <vt:lpstr>Media Traffic Management Cons</vt:lpstr>
      <vt:lpstr>Fix Capability Mismatches</vt:lpstr>
      <vt:lpstr>Fix Capability Mismatches in FreeSWITCH</vt:lpstr>
      <vt:lpstr>Fix Capability Mismatches in FreeSWITCH</vt:lpstr>
      <vt:lpstr>Fix Capability Mismatches</vt:lpstr>
      <vt:lpstr>SIP NAT</vt:lpstr>
      <vt:lpstr>SIP NAT in FreeSWITCH</vt:lpstr>
      <vt:lpstr>Access Control</vt:lpstr>
      <vt:lpstr>Access Control in FreeSWITCH</vt:lpstr>
      <vt:lpstr>Protocol Repair</vt:lpstr>
      <vt:lpstr>Protocol Repair in FreeSWITCH</vt:lpstr>
      <vt:lpstr>Media Encryption</vt:lpstr>
      <vt:lpstr>Media Encryption in FreeSWITCH</vt:lpstr>
      <vt:lpstr>Threat Protection</vt:lpstr>
      <vt:lpstr>Threat Protection for FreeSWITCH</vt:lpstr>
      <vt:lpstr>Threat Protection for FreeSWITCH</vt:lpstr>
      <vt:lpstr>Threat Protection</vt:lpstr>
      <vt:lpstr>Sofia Limits</vt:lpstr>
      <vt:lpstr>Sofia Limits</vt:lpstr>
      <vt:lpstr>Conclusion</vt:lpstr>
      <vt:lpstr>Thank you.</vt:lpstr>
    </vt:vector>
  </TitlesOfParts>
  <Company>Sangoma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PowerPoint Template</dc:title>
  <dc:creator>Lisa Szeto</dc:creator>
  <cp:lastModifiedBy>Moises Silva</cp:lastModifiedBy>
  <cp:revision>374</cp:revision>
  <dcterms:created xsi:type="dcterms:W3CDTF">2012-08-10T01:55:46Z</dcterms:created>
  <dcterms:modified xsi:type="dcterms:W3CDTF">2012-08-10T02:14:47Z</dcterms:modified>
</cp:coreProperties>
</file>