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38" r:id="rId3"/>
    <p:sldId id="339" r:id="rId4"/>
    <p:sldId id="382" r:id="rId5"/>
    <p:sldId id="384" r:id="rId6"/>
    <p:sldId id="379" r:id="rId7"/>
    <p:sldId id="381" r:id="rId8"/>
    <p:sldId id="383" r:id="rId9"/>
    <p:sldId id="380" r:id="rId10"/>
    <p:sldId id="388" r:id="rId11"/>
    <p:sldId id="385" r:id="rId12"/>
    <p:sldId id="386" r:id="rId13"/>
    <p:sldId id="387" r:id="rId14"/>
    <p:sldId id="391" r:id="rId15"/>
    <p:sldId id="396" r:id="rId16"/>
    <p:sldId id="389" r:id="rId17"/>
    <p:sldId id="392" r:id="rId18"/>
    <p:sldId id="398" r:id="rId19"/>
    <p:sldId id="409" r:id="rId20"/>
    <p:sldId id="410" r:id="rId21"/>
    <p:sldId id="400" r:id="rId22"/>
    <p:sldId id="399" r:id="rId23"/>
    <p:sldId id="411" r:id="rId24"/>
    <p:sldId id="401" r:id="rId25"/>
    <p:sldId id="397" r:id="rId26"/>
    <p:sldId id="413" r:id="rId27"/>
    <p:sldId id="402" r:id="rId28"/>
    <p:sldId id="393" r:id="rId29"/>
    <p:sldId id="395" r:id="rId30"/>
    <p:sldId id="407" r:id="rId31"/>
    <p:sldId id="403" r:id="rId32"/>
    <p:sldId id="404" r:id="rId33"/>
    <p:sldId id="414" r:id="rId34"/>
    <p:sldId id="415" r:id="rId35"/>
    <p:sldId id="408" r:id="rId36"/>
    <p:sldId id="394" r:id="rId37"/>
    <p:sldId id="286" r:id="rId38"/>
    <p:sldId id="260" r:id="rId39"/>
    <p:sldId id="261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808000"/>
    <a:srgbClr val="543D04"/>
    <a:srgbClr val="3366FF"/>
    <a:srgbClr val="898989"/>
    <a:srgbClr val="F2F2F2"/>
    <a:srgbClr val="BFBFBF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888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0182F9-51EF-BD42-8FA6-E3FE7AE6AEA0}" type="datetimeFigureOut">
              <a:rPr lang="en-CA"/>
              <a:pPr>
                <a:defRPr/>
              </a:pPr>
              <a:t>2013-10-10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92D04B-5080-3B42-AC93-ED1F18B5AD6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7183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2C9202-F53D-144C-AA93-A223A22FC10D}" type="datetimeFigureOut">
              <a:rPr lang="en-CA"/>
              <a:pPr>
                <a:defRPr/>
              </a:pPr>
              <a:t>2013-10-10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B2D130-6B61-E84F-9725-449A49EFB08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4265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EFBF47-9B2C-054D-BC18-67C409B596EE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CA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CA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CA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C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CA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CA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CA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CA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CA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CA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CA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6692A0A-3BD4-ED46-AF60-231F26D29E1F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CA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3F37ED-A17B-AA46-A78A-2BF4CEDD83BD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CA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250040-3677-1E45-BC9B-48CD6DF22115}" type="slidenum">
              <a:rPr lang="en-CA" sz="12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8992"/>
            <a:ext cx="7772400" cy="1367132"/>
          </a:xfrm>
        </p:spPr>
        <p:txBody>
          <a:bodyPr anchor="b"/>
          <a:lstStyle>
            <a:lvl1pPr algn="r">
              <a:defRPr>
                <a:solidFill>
                  <a:srgbClr val="005DA6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100" y="3456965"/>
            <a:ext cx="6400800" cy="1371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139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88900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F7275-CB8C-8848-80DF-D96E860140B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2698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4066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54213"/>
            <a:ext cx="77724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5DA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60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B323-CBC2-C64A-A0AB-83B69D9C94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318896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2453"/>
            <a:ext cx="4040188" cy="639762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0186"/>
            <a:ext cx="4040188" cy="4105977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600" baseline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22453"/>
            <a:ext cx="4041775" cy="639762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0186"/>
            <a:ext cx="4041775" cy="4105977"/>
          </a:xfrm>
        </p:spPr>
        <p:txBody>
          <a:bodyPr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13A1-5262-2E4D-9604-219C3995A9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315610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FD97-9C23-674A-BC59-401217ECA64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411083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ead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foote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98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7875" y="6365875"/>
            <a:ext cx="741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7C401C-0CDE-394F-AEDD-D41E4DE70E6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5DA6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oy@sangoma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webrtcHacks/webrtc_baby_monito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es.asterisk.org/jira/browse/ASTERISK-21930" TargetMode="External"/><Relationship Id="rId4" Type="http://schemas.openxmlformats.org/officeDocument/2006/relationships/hyperlink" Target="http://svnview.digium.com/svn/asterisk/team/moy/webrtc-11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://www.sangoma.com/" TargetMode="External"/><Relationship Id="rId5" Type="http://schemas.openxmlformats.org/officeDocument/2006/relationships/hyperlink" Target="mailto:sales@sangoma.co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685800" y="1506538"/>
            <a:ext cx="7772400" cy="13176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Implementation Lessons using WebRTC in Asterisk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100" y="2797175"/>
            <a:ext cx="6400800" cy="1104519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Astricon</a:t>
            </a:r>
            <a:r>
              <a:rPr lang="en-US" dirty="0" smtClean="0">
                <a:ea typeface="+mn-ea"/>
                <a:cs typeface="+mn-cs"/>
              </a:rPr>
              <a:t>, October 2013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Moisés</a:t>
            </a:r>
            <a:r>
              <a:rPr lang="en-US" dirty="0" smtClean="0">
                <a:ea typeface="+mn-ea"/>
                <a:cs typeface="+mn-cs"/>
              </a:rPr>
              <a:t> Silva &lt;</a:t>
            </a:r>
            <a:r>
              <a:rPr lang="en-US" dirty="0" smtClean="0">
                <a:ea typeface="+mn-ea"/>
                <a:cs typeface="+mn-cs"/>
                <a:hlinkClick r:id="rId3"/>
              </a:rPr>
              <a:t>moy@sangoma.com</a:t>
            </a:r>
            <a:r>
              <a:rPr lang="en-US" dirty="0" smtClean="0">
                <a:ea typeface="+mn-ea"/>
                <a:cs typeface="+mn-cs"/>
              </a:rPr>
              <a:t>&gt;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Manager, Software Engineering 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WebRTC Intro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Applications</a:t>
            </a:r>
            <a:br>
              <a:rPr lang="en-US" dirty="0" smtClean="0">
                <a:ea typeface="+mn-ea"/>
                <a:cs typeface="+mn-cs"/>
              </a:rPr>
            </a:b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 phone, video calls, conferencing </a:t>
            </a:r>
            <a:r>
              <a:rPr lang="en-US" dirty="0" err="1" smtClean="0">
                <a:ea typeface="+mn-ea"/>
              </a:rPr>
              <a:t>etc</a:t>
            </a:r>
            <a:r>
              <a:rPr lang="en-US" dirty="0" smtClean="0">
                <a:ea typeface="+mn-ea"/>
              </a:rPr>
              <a:t>!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Video games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P2P Video Streaming (</a:t>
            </a:r>
            <a:r>
              <a:rPr lang="en-US" dirty="0" err="1" smtClean="0">
                <a:ea typeface="+mn-ea"/>
              </a:rPr>
              <a:t>Chromecast</a:t>
            </a:r>
            <a:r>
              <a:rPr lang="en-US" dirty="0" smtClean="0">
                <a:ea typeface="+mn-ea"/>
              </a:rPr>
              <a:t>)</a:t>
            </a: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Motion-detecting </a:t>
            </a:r>
            <a:r>
              <a:rPr lang="en-US" dirty="0">
                <a:ea typeface="+mn-ea"/>
              </a:rPr>
              <a:t>Baby Monitor (</a:t>
            </a:r>
            <a:r>
              <a:rPr lang="en-US" dirty="0">
                <a:ea typeface="+mn-ea"/>
                <a:hlinkClick r:id="rId3"/>
              </a:rPr>
              <a:t>https://</a:t>
            </a:r>
            <a:r>
              <a:rPr lang="en-US" dirty="0" err="1">
                <a:ea typeface="+mn-ea"/>
                <a:hlinkClick r:id="rId3"/>
              </a:rPr>
              <a:t>github.com</a:t>
            </a:r>
            <a:r>
              <a:rPr lang="en-US" dirty="0">
                <a:ea typeface="+mn-ea"/>
                <a:hlinkClick r:id="rId3"/>
              </a:rPr>
              <a:t>/</a:t>
            </a:r>
            <a:r>
              <a:rPr lang="en-US" dirty="0" err="1">
                <a:ea typeface="+mn-ea"/>
                <a:hlinkClick r:id="rId3"/>
              </a:rPr>
              <a:t>webrtcHacks</a:t>
            </a:r>
            <a:r>
              <a:rPr lang="en-US" dirty="0">
                <a:ea typeface="+mn-ea"/>
                <a:hlinkClick r:id="rId3"/>
              </a:rPr>
              <a:t>/</a:t>
            </a:r>
            <a:r>
              <a:rPr lang="en-US" dirty="0" err="1" smtClean="0">
                <a:ea typeface="+mn-ea"/>
                <a:hlinkClick r:id="rId3"/>
              </a:rPr>
              <a:t>webrtc_baby_monitor</a:t>
            </a:r>
            <a:r>
              <a:rPr lang="en-US" dirty="0" smtClean="0">
                <a:ea typeface="+mn-ea"/>
              </a:rPr>
              <a:t>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45805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WebRTC Intro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WebRTC Web Triangle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chrom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41" y="4599653"/>
            <a:ext cx="768674" cy="768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806" y="5389144"/>
            <a:ext cx="161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Alice’s Browser</a:t>
            </a:r>
            <a:endParaRPr lang="en-US" dirty="0"/>
          </a:p>
        </p:txBody>
      </p:sp>
      <p:pic>
        <p:nvPicPr>
          <p:cNvPr id="5" name="Picture 4" descr="firefox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61" y="4599651"/>
            <a:ext cx="798814" cy="788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3857" y="5377700"/>
            <a:ext cx="153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Bob’s Browser</a:t>
            </a:r>
            <a:endParaRPr lang="en-US" dirty="0"/>
          </a:p>
        </p:txBody>
      </p:sp>
      <p:pic>
        <p:nvPicPr>
          <p:cNvPr id="8" name="Picture 7" descr="cloud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14" y="1574200"/>
            <a:ext cx="2540071" cy="2540071"/>
          </a:xfrm>
          <a:prstGeom prst="rect">
            <a:avLst/>
          </a:prstGeom>
        </p:spPr>
      </p:pic>
      <p:sp>
        <p:nvSpPr>
          <p:cNvPr id="9" name="Left-Right Arrow 8"/>
          <p:cNvSpPr/>
          <p:nvPr/>
        </p:nvSpPr>
        <p:spPr>
          <a:xfrm>
            <a:off x="2093650" y="4862815"/>
            <a:ext cx="4118662" cy="286047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78894" y="4588208"/>
            <a:ext cx="178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Encrypted Media</a:t>
            </a:r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 rot="7988954">
            <a:off x="1500155" y="3912755"/>
            <a:ext cx="2022154" cy="154141"/>
          </a:xfrm>
          <a:prstGeom prst="left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 rot="13726915">
            <a:off x="4799155" y="3870643"/>
            <a:ext cx="1838322" cy="154141"/>
          </a:xfrm>
          <a:prstGeom prst="left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49588" y="2643081"/>
            <a:ext cx="62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70597" y="3638528"/>
            <a:ext cx="112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83750" y="3592760"/>
            <a:ext cx="112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7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WebRTC in Asterisk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chrom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41" y="4599653"/>
            <a:ext cx="768674" cy="768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806" y="5389144"/>
            <a:ext cx="161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Alice’s Browser</a:t>
            </a:r>
            <a:endParaRPr lang="en-US" dirty="0"/>
          </a:p>
        </p:txBody>
      </p:sp>
      <p:pic>
        <p:nvPicPr>
          <p:cNvPr id="5" name="Picture 4" descr="firefox-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61" y="4599651"/>
            <a:ext cx="798814" cy="788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3857" y="5377700"/>
            <a:ext cx="153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Bob’s Browser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3394" y="4258008"/>
            <a:ext cx="178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Encrypted Media</a:t>
            </a:r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 rot="13726915">
            <a:off x="4799155" y="3870643"/>
            <a:ext cx="1838322" cy="154141"/>
          </a:xfrm>
          <a:prstGeom prst="left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05497" y="3638528"/>
            <a:ext cx="130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over WS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83750" y="3592760"/>
            <a:ext cx="130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over WS</a:t>
            </a:r>
            <a:endParaRPr lang="en-US" dirty="0"/>
          </a:p>
        </p:txBody>
      </p:sp>
      <p:pic>
        <p:nvPicPr>
          <p:cNvPr id="7" name="Picture 6" descr="asterisk-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34" y="2133600"/>
            <a:ext cx="1710612" cy="1397000"/>
          </a:xfrm>
          <a:prstGeom prst="rect">
            <a:avLst/>
          </a:prstGeom>
        </p:spPr>
      </p:pic>
      <p:sp>
        <p:nvSpPr>
          <p:cNvPr id="12" name="Left-Right Arrow 11"/>
          <p:cNvSpPr/>
          <p:nvPr/>
        </p:nvSpPr>
        <p:spPr>
          <a:xfrm rot="7988954">
            <a:off x="1500155" y="3912755"/>
            <a:ext cx="2022154" cy="154141"/>
          </a:xfrm>
          <a:prstGeom prst="left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7988954">
            <a:off x="1652555" y="4065155"/>
            <a:ext cx="2022154" cy="154141"/>
          </a:xfrm>
          <a:prstGeom prst="leftRightArrow">
            <a:avLst/>
          </a:prstGeom>
          <a:solidFill>
            <a:srgbClr val="F20000"/>
          </a:solidFill>
          <a:ln>
            <a:solidFill>
              <a:srgbClr val="F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13726915">
            <a:off x="4634055" y="4023043"/>
            <a:ext cx="1838322" cy="154141"/>
          </a:xfrm>
          <a:prstGeom prst="leftRightArrow">
            <a:avLst/>
          </a:prstGeom>
          <a:solidFill>
            <a:srgbClr val="F20000"/>
          </a:solidFill>
          <a:ln>
            <a:solidFill>
              <a:srgbClr val="F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05994" y="4537408"/>
            <a:ext cx="178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Encrypted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WebRTC in Asterisk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WebRTC Gateway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chrom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41" y="4599653"/>
            <a:ext cx="768674" cy="768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806" y="5389144"/>
            <a:ext cx="161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Alice’s Browser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5457" y="2469400"/>
            <a:ext cx="251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SIP/RTP, Jingle, FXO/FXS, </a:t>
            </a:r>
          </a:p>
          <a:p>
            <a:r>
              <a:rPr lang="en-US" dirty="0" smtClean="0"/>
              <a:t>PRI, SS7 </a:t>
            </a:r>
            <a:r>
              <a:rPr lang="en-US" dirty="0" err="1" smtClean="0"/>
              <a:t>etc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3394" y="4258008"/>
            <a:ext cx="178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Encrypted Media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05497" y="3638528"/>
            <a:ext cx="130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SIP over WS</a:t>
            </a:r>
            <a:endParaRPr lang="en-US" dirty="0"/>
          </a:p>
        </p:txBody>
      </p:sp>
      <p:pic>
        <p:nvPicPr>
          <p:cNvPr id="7" name="Picture 6" descr="asterisk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34" y="2133600"/>
            <a:ext cx="1710612" cy="1397000"/>
          </a:xfrm>
          <a:prstGeom prst="rect">
            <a:avLst/>
          </a:prstGeom>
        </p:spPr>
      </p:pic>
      <p:sp>
        <p:nvSpPr>
          <p:cNvPr id="12" name="Left-Right Arrow 11"/>
          <p:cNvSpPr/>
          <p:nvPr/>
        </p:nvSpPr>
        <p:spPr>
          <a:xfrm rot="7988954">
            <a:off x="1500155" y="3912755"/>
            <a:ext cx="2022154" cy="154141"/>
          </a:xfrm>
          <a:prstGeom prst="left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7988954">
            <a:off x="1652555" y="4065155"/>
            <a:ext cx="2022154" cy="154141"/>
          </a:xfrm>
          <a:prstGeom prst="leftRightArrow">
            <a:avLst/>
          </a:prstGeom>
          <a:solidFill>
            <a:srgbClr val="F20000"/>
          </a:solidFill>
          <a:ln>
            <a:solidFill>
              <a:srgbClr val="F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4826000" y="2095500"/>
            <a:ext cx="1574800" cy="14478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6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WebRTC in Asterisk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chrom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40" y="1688868"/>
            <a:ext cx="1279159" cy="1279159"/>
          </a:xfrm>
          <a:prstGeom prst="rect">
            <a:avLst/>
          </a:prstGeom>
        </p:spPr>
      </p:pic>
      <p:pic>
        <p:nvPicPr>
          <p:cNvPr id="7" name="Picture 6" descr="asterisk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34" y="1590252"/>
            <a:ext cx="1724866" cy="1408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1800" y="3162300"/>
            <a:ext cx="1778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Javascript SIP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14500" y="3835400"/>
            <a:ext cx="1778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WebRTC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184900" y="3162300"/>
            <a:ext cx="1397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chan_sip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937000" y="3162300"/>
            <a:ext cx="21463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res_http_websocket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924300" y="3822700"/>
            <a:ext cx="2184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res_rtp_asterisk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223000" y="3822700"/>
            <a:ext cx="1346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res_srtp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0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WebRTC in Asterisk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chrome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40" y="1688868"/>
            <a:ext cx="1279159" cy="1279159"/>
          </a:xfrm>
          <a:prstGeom prst="rect">
            <a:avLst/>
          </a:prstGeom>
        </p:spPr>
      </p:pic>
      <p:pic>
        <p:nvPicPr>
          <p:cNvPr id="7" name="Picture 6" descr="asterisk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34" y="1590252"/>
            <a:ext cx="1724866" cy="1408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1800" y="3162300"/>
            <a:ext cx="1778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sipml5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714500" y="3835400"/>
            <a:ext cx="1778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Chrome 30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64100" y="3467100"/>
            <a:ext cx="21844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Asterisk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3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Installing WebRTC Support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Make sure you have: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libuuid-devel</a:t>
            </a:r>
            <a:r>
              <a:rPr lang="en-US" dirty="0" smtClean="0">
                <a:ea typeface="+mn-ea"/>
                <a:cs typeface="+mn-cs"/>
              </a:rPr>
              <a:t> (required by res_rtp_asterisk)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OpenSSL</a:t>
            </a:r>
            <a:r>
              <a:rPr lang="en-US" dirty="0" smtClean="0">
                <a:ea typeface="+mn-ea"/>
              </a:rPr>
              <a:t> w/ DTLS support (1.0.1e has </a:t>
            </a:r>
            <a:r>
              <a:rPr lang="en-US" dirty="0" err="1" smtClean="0">
                <a:ea typeface="+mn-ea"/>
              </a:rPr>
              <a:t>SSL_CTX_set_tlsext_use_srtp</a:t>
            </a:r>
            <a:r>
              <a:rPr lang="en-US" dirty="0" smtClean="0">
                <a:ea typeface="+mn-ea"/>
              </a:rPr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libsrtp-devel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345160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Installing WebRTC Support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Easy usual steps 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./configure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make </a:t>
            </a:r>
            <a:r>
              <a:rPr lang="en-US" dirty="0" err="1" smtClean="0">
                <a:ea typeface="+mn-ea"/>
              </a:rPr>
              <a:t>menuselect</a:t>
            </a:r>
            <a:r>
              <a:rPr lang="en-US" dirty="0" smtClean="0">
                <a:ea typeface="+mn-ea"/>
              </a:rPr>
              <a:t>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res_http_websocket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res_rtp_asterisk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make install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333468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Configuring WebRTC Support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Enable the </a:t>
            </a:r>
            <a:r>
              <a:rPr lang="en-US" dirty="0" err="1" smtClean="0">
                <a:ea typeface="+mn-ea"/>
                <a:cs typeface="+mn-cs"/>
              </a:rPr>
              <a:t>websockets</a:t>
            </a:r>
            <a:r>
              <a:rPr lang="en-US" dirty="0" smtClean="0">
                <a:ea typeface="+mn-ea"/>
                <a:cs typeface="+mn-cs"/>
              </a:rPr>
              <a:t> server (</a:t>
            </a:r>
            <a:r>
              <a:rPr lang="en-US" dirty="0" err="1" smtClean="0">
                <a:ea typeface="+mn-ea"/>
                <a:cs typeface="+mn-cs"/>
              </a:rPr>
              <a:t>http.conf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enabled=yes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bindaddr</a:t>
            </a:r>
            <a:r>
              <a:rPr lang="en-US" dirty="0" smtClean="0">
                <a:ea typeface="+mn-ea"/>
              </a:rPr>
              <a:t>=0.0.0.0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bindport</a:t>
            </a:r>
            <a:r>
              <a:rPr lang="en-US" dirty="0" smtClean="0">
                <a:ea typeface="+mn-ea"/>
                <a:cs typeface="+mn-cs"/>
              </a:rPr>
              <a:t>=8088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79651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Configuring WebRTC Support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Good idea to use secure </a:t>
            </a:r>
            <a:r>
              <a:rPr lang="en-US" dirty="0" err="1" smtClean="0">
                <a:ea typeface="+mn-ea"/>
                <a:cs typeface="+mn-cs"/>
              </a:rPr>
              <a:t>websockets</a:t>
            </a:r>
            <a:r>
              <a:rPr lang="en-US" dirty="0" smtClean="0">
                <a:ea typeface="+mn-ea"/>
                <a:cs typeface="+mn-cs"/>
              </a:rPr>
              <a:t> (</a:t>
            </a:r>
            <a:r>
              <a:rPr lang="en-US" dirty="0" err="1" smtClean="0">
                <a:ea typeface="+mn-ea"/>
                <a:cs typeface="+mn-cs"/>
              </a:rPr>
              <a:t>http.conf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tlsenable</a:t>
            </a:r>
            <a:r>
              <a:rPr lang="en-US" dirty="0" smtClean="0">
                <a:ea typeface="+mn-ea"/>
                <a:cs typeface="+mn-cs"/>
              </a:rPr>
              <a:t>=yes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tlsbindaddr</a:t>
            </a:r>
            <a:r>
              <a:rPr lang="en-US" dirty="0" smtClean="0">
                <a:ea typeface="+mn-ea"/>
              </a:rPr>
              <a:t>=0.0.0.0:</a:t>
            </a:r>
            <a:r>
              <a:rPr lang="en-US" dirty="0" smtClean="0">
                <a:ea typeface="+mn-ea"/>
              </a:rPr>
              <a:t>8089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tlscertfile</a:t>
            </a:r>
            <a:r>
              <a:rPr lang="en-US" dirty="0" smtClean="0">
                <a:ea typeface="+mn-ea"/>
              </a:rPr>
              <a:t>=</a:t>
            </a:r>
            <a:r>
              <a:rPr lang="en-US" dirty="0" err="1" smtClean="0">
                <a:ea typeface="+mn-ea"/>
              </a:rPr>
              <a:t>localhost.crt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tlsprivatekey</a:t>
            </a:r>
            <a:r>
              <a:rPr lang="en-US" dirty="0" smtClean="0">
                <a:ea typeface="+mn-ea"/>
              </a:rPr>
              <a:t>=</a:t>
            </a:r>
            <a:r>
              <a:rPr lang="en-US" dirty="0" err="1" smtClean="0">
                <a:ea typeface="+mn-ea"/>
              </a:rPr>
              <a:t>localhost.key</a:t>
            </a:r>
            <a:endParaRPr lang="en-US" dirty="0" smtClean="0">
              <a:ea typeface="+mn-ea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http-tls-loc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24003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62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Agenda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640707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WebRTC Intro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WebRTC</a:t>
            </a:r>
            <a:r>
              <a:rPr lang="en-US" dirty="0" smtClean="0">
                <a:ea typeface="+mn-ea"/>
                <a:cs typeface="+mn-cs"/>
              </a:rPr>
              <a:t> Asterisk Architecture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Install &amp; </a:t>
            </a:r>
            <a:r>
              <a:rPr lang="en-US" dirty="0" err="1" smtClean="0">
                <a:ea typeface="+mn-ea"/>
                <a:cs typeface="+mn-cs"/>
              </a:rPr>
              <a:t>Config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Troubleshooting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61411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Configuring WebRTC Support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But … Asterisk currently seems to have issues with secure </a:t>
            </a:r>
            <a:r>
              <a:rPr lang="en-US" dirty="0" err="1" smtClean="0">
                <a:ea typeface="+mn-ea"/>
                <a:cs typeface="+mn-cs"/>
              </a:rPr>
              <a:t>WebSockets</a:t>
            </a:r>
            <a:r>
              <a:rPr lang="en-US" dirty="0" smtClean="0">
                <a:ea typeface="+mn-ea"/>
                <a:cs typeface="+mn-cs"/>
              </a:rPr>
              <a:t>, patches available to fix them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hlinkClick r:id="rId3"/>
              </a:rPr>
              <a:t>https://issues.asterisk.org/jira/browse/ASTERISK-</a:t>
            </a:r>
            <a:r>
              <a:rPr lang="en-US" dirty="0" smtClean="0">
                <a:ea typeface="+mn-ea"/>
                <a:hlinkClick r:id="rId3"/>
              </a:rPr>
              <a:t>21930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hlinkClick r:id="rId4"/>
              </a:rPr>
              <a:t>http://svnview.digium.com/svn/asterisk/team/moy/webrtc-11</a:t>
            </a:r>
            <a:r>
              <a:rPr lang="en-US" dirty="0" smtClean="0">
                <a:ea typeface="+mn-ea"/>
                <a:hlinkClick r:id="rId4"/>
              </a:rPr>
              <a:t>/</a:t>
            </a:r>
            <a:endParaRPr lang="en-US" dirty="0" smtClean="0">
              <a:ea typeface="+mn-ea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87355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Configuring WebRTC Support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Verify the HTTP server status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http-stat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311400"/>
            <a:ext cx="6807200" cy="349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8400" y="4686300"/>
            <a:ext cx="2819400" cy="266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8400" y="3365500"/>
            <a:ext cx="4191000" cy="27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68400" y="2959100"/>
            <a:ext cx="4191000" cy="27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5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Configuring WebRTC Support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Test </a:t>
            </a:r>
            <a:r>
              <a:rPr lang="en-US" dirty="0" err="1" smtClean="0">
                <a:ea typeface="+mn-ea"/>
                <a:cs typeface="+mn-cs"/>
              </a:rPr>
              <a:t>websockets</a:t>
            </a:r>
            <a:r>
              <a:rPr lang="en-US" dirty="0" smtClean="0">
                <a:ea typeface="+mn-ea"/>
                <a:cs typeface="+mn-cs"/>
              </a:rPr>
              <a:t> connectivity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ea typeface="+mn-ea"/>
              </a:rPr>
              <a:t>n</a:t>
            </a:r>
            <a:r>
              <a:rPr lang="en-US" dirty="0" err="1" smtClean="0">
                <a:ea typeface="+mn-ea"/>
                <a:cs typeface="+mn-cs"/>
              </a:rPr>
              <a:t>pm</a:t>
            </a:r>
            <a:r>
              <a:rPr lang="en-US" dirty="0" smtClean="0">
                <a:ea typeface="+mn-ea"/>
                <a:cs typeface="+mn-cs"/>
              </a:rPr>
              <a:t> install –g </a:t>
            </a:r>
            <a:r>
              <a:rPr lang="en-US" dirty="0" err="1" smtClean="0">
                <a:ea typeface="+mn-ea"/>
                <a:cs typeface="+mn-cs"/>
              </a:rPr>
              <a:t>ws</a:t>
            </a: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>
                <a:ea typeface="+mn-ea"/>
              </a:rPr>
              <a:t>w</a:t>
            </a:r>
            <a:r>
              <a:rPr lang="en-US" dirty="0" err="1" smtClean="0">
                <a:ea typeface="+mn-ea"/>
                <a:cs typeface="+mn-cs"/>
              </a:rPr>
              <a:t>scat</a:t>
            </a:r>
            <a:r>
              <a:rPr lang="en-US" dirty="0" smtClean="0">
                <a:ea typeface="+mn-ea"/>
                <a:cs typeface="+mn-cs"/>
              </a:rPr>
              <a:t> –s echo –c </a:t>
            </a:r>
            <a:r>
              <a:rPr lang="en-US" dirty="0" err="1" smtClean="0">
                <a:ea typeface="+mn-ea"/>
                <a:cs typeface="+mn-cs"/>
              </a:rPr>
              <a:t>ws</a:t>
            </a:r>
            <a:r>
              <a:rPr lang="en-US" dirty="0" smtClean="0">
                <a:ea typeface="+mn-ea"/>
                <a:cs typeface="+mn-cs"/>
              </a:rPr>
              <a:t>://&lt;host&gt;:&lt;port&gt;/</a:t>
            </a:r>
            <a:r>
              <a:rPr lang="en-US" dirty="0" err="1" smtClean="0">
                <a:ea typeface="+mn-ea"/>
                <a:cs typeface="+mn-cs"/>
              </a:rPr>
              <a:t>ws</a:t>
            </a:r>
            <a:r>
              <a:rPr lang="en-US" dirty="0" smtClean="0">
                <a:ea typeface="+mn-ea"/>
                <a:cs typeface="+mn-cs"/>
              </a:rPr>
              <a:t> 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err="1" smtClean="0">
                <a:ea typeface="+mn-ea"/>
                <a:cs typeface="+mn-cs"/>
              </a:rPr>
              <a:t>wscat</a:t>
            </a:r>
            <a:r>
              <a:rPr lang="en-US" dirty="0" smtClean="0">
                <a:ea typeface="+mn-ea"/>
                <a:cs typeface="+mn-cs"/>
              </a:rPr>
              <a:t> –s echo –c </a:t>
            </a:r>
            <a:r>
              <a:rPr lang="en-US" dirty="0" err="1" smtClean="0">
                <a:ea typeface="+mn-ea"/>
                <a:cs typeface="+mn-cs"/>
              </a:rPr>
              <a:t>wss</a:t>
            </a:r>
            <a:r>
              <a:rPr lang="en-US" dirty="0" smtClean="0">
                <a:ea typeface="+mn-ea"/>
                <a:cs typeface="+mn-cs"/>
              </a:rPr>
              <a:t>://&lt;host&gt;:&lt;port&gt;/</a:t>
            </a:r>
            <a:r>
              <a:rPr lang="en-US" dirty="0" err="1" smtClean="0">
                <a:ea typeface="+mn-ea"/>
                <a:cs typeface="+mn-cs"/>
              </a:rPr>
              <a:t>ws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webrtc-asterisk-ech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546600"/>
            <a:ext cx="9029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7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Configuring WebRTC Support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Test </a:t>
            </a:r>
            <a:r>
              <a:rPr lang="en-US" dirty="0" err="1" smtClean="0">
                <a:ea typeface="+mn-ea"/>
                <a:cs typeface="+mn-cs"/>
              </a:rPr>
              <a:t>websockets</a:t>
            </a:r>
            <a:r>
              <a:rPr lang="en-US" dirty="0" smtClean="0">
                <a:ea typeface="+mn-ea"/>
                <a:cs typeface="+mn-cs"/>
              </a:rPr>
              <a:t> connectivity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4" name="Picture 3" descr="wsc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9" y="2438400"/>
            <a:ext cx="7400961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8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Configuring WebRTC Support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4" name="Picture 3" descr="webrtc-asterisk-echo-wiresha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428852"/>
            <a:ext cx="8153400" cy="454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2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Configuring WebRTC Support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Enable SIP over </a:t>
            </a:r>
            <a:r>
              <a:rPr lang="en-US" dirty="0" err="1" smtClean="0">
                <a:ea typeface="+mn-ea"/>
                <a:cs typeface="+mn-cs"/>
              </a:rPr>
              <a:t>websockets</a:t>
            </a:r>
            <a:r>
              <a:rPr lang="en-US" dirty="0" smtClean="0">
                <a:ea typeface="+mn-ea"/>
                <a:cs typeface="+mn-cs"/>
              </a:rPr>
              <a:t> (</a:t>
            </a:r>
            <a:r>
              <a:rPr lang="en-US" dirty="0" err="1" smtClean="0">
                <a:ea typeface="+mn-ea"/>
                <a:cs typeface="+mn-cs"/>
              </a:rPr>
              <a:t>sip.conf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transport=</a:t>
            </a:r>
            <a:r>
              <a:rPr lang="en-US" dirty="0" err="1" smtClean="0">
                <a:ea typeface="+mn-ea"/>
                <a:cs typeface="+mn-cs"/>
              </a:rPr>
              <a:t>udp,ws,wss</a:t>
            </a: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Make sure you use the /</a:t>
            </a:r>
            <a:r>
              <a:rPr lang="en-US" dirty="0" err="1" smtClean="0">
                <a:ea typeface="+mn-ea"/>
                <a:cs typeface="+mn-cs"/>
              </a:rPr>
              <a:t>ws</a:t>
            </a:r>
            <a:r>
              <a:rPr lang="en-US" dirty="0" smtClean="0">
                <a:ea typeface="+mn-ea"/>
                <a:cs typeface="+mn-cs"/>
              </a:rPr>
              <a:t> URL when connecting from JavaScript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3146597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Configuring WebRTC Support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Testing using sipml5.org/</a:t>
            </a:r>
            <a:r>
              <a:rPr lang="en-US" dirty="0" err="1" smtClean="0">
                <a:ea typeface="+mn-ea"/>
                <a:cs typeface="+mn-cs"/>
              </a:rPr>
              <a:t>call.htm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sipm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5200"/>
            <a:ext cx="9144000" cy="33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7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Configuring WebRTC Support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webrtc-sip-debu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612900"/>
            <a:ext cx="8712200" cy="421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5900" y="1638300"/>
            <a:ext cx="1714500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2095500"/>
            <a:ext cx="5676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" y="3048000"/>
            <a:ext cx="5676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3200" y="2578100"/>
            <a:ext cx="2705100" cy="27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7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Troubleshooting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Troubleshooting Toolkit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javascript</a:t>
            </a:r>
            <a:r>
              <a:rPr lang="en-US" dirty="0" smtClean="0">
                <a:ea typeface="+mn-ea"/>
                <a:cs typeface="+mn-cs"/>
              </a:rPr>
              <a:t> console</a:t>
            </a: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chrome://</a:t>
            </a:r>
            <a:r>
              <a:rPr lang="en-US" dirty="0" err="1" smtClean="0">
                <a:ea typeface="+mn-ea"/>
                <a:cs typeface="+mn-cs"/>
              </a:rPr>
              <a:t>webrtc</a:t>
            </a:r>
            <a:r>
              <a:rPr lang="en-US" dirty="0" smtClean="0">
                <a:ea typeface="+mn-ea"/>
                <a:cs typeface="+mn-cs"/>
              </a:rPr>
              <a:t>-internals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Node </a:t>
            </a:r>
            <a:r>
              <a:rPr lang="en-US" dirty="0" err="1" smtClean="0">
                <a:ea typeface="+mn-ea"/>
              </a:rPr>
              <a:t>ws</a:t>
            </a:r>
            <a:r>
              <a:rPr lang="en-US" dirty="0" smtClean="0">
                <a:ea typeface="+mn-ea"/>
              </a:rPr>
              <a:t> (test </a:t>
            </a:r>
            <a:r>
              <a:rPr lang="en-US" dirty="0" err="1" smtClean="0">
                <a:ea typeface="+mn-ea"/>
              </a:rPr>
              <a:t>websockets</a:t>
            </a:r>
            <a:r>
              <a:rPr lang="en-US" dirty="0" smtClean="0">
                <a:ea typeface="+mn-ea"/>
              </a:rPr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Wireshark</a:t>
            </a:r>
            <a:r>
              <a:rPr lang="en-US" dirty="0" smtClean="0">
                <a:ea typeface="+mn-ea"/>
              </a:rPr>
              <a:t>!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69867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Troubleshooting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dirty="0" err="1" smtClean="0">
                <a:ea typeface="+mn-ea"/>
                <a:cs typeface="+mn-cs"/>
              </a:rPr>
              <a:t>javascript</a:t>
            </a:r>
            <a:r>
              <a:rPr lang="en-US" dirty="0" smtClean="0">
                <a:ea typeface="+mn-ea"/>
                <a:cs typeface="+mn-cs"/>
              </a:rPr>
              <a:t> console is your friend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webrtc-js-conso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324100"/>
            <a:ext cx="8629023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13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-brows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80" y="2275347"/>
            <a:ext cx="5398214" cy="3457108"/>
          </a:xfrm>
          <a:prstGeom prst="rect">
            <a:avLst/>
          </a:prstGeom>
        </p:spPr>
      </p:pic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WebRTC Intro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485553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It is not a phone in the browser!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4" name="Picture 3" descr="dial-p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00" y="2954427"/>
            <a:ext cx="1894527" cy="189452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155403" y="2054864"/>
            <a:ext cx="5856393" cy="3827516"/>
          </a:xfrm>
          <a:prstGeom prst="line">
            <a:avLst/>
          </a:prstGeom>
          <a:ln>
            <a:solidFill>
              <a:srgbClr val="F2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37763" y="2081323"/>
            <a:ext cx="5856394" cy="3765781"/>
          </a:xfrm>
          <a:prstGeom prst="line">
            <a:avLst/>
          </a:prstGeom>
          <a:ln>
            <a:solidFill>
              <a:srgbClr val="F2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35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Troubleshooting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Checking out chrome://</a:t>
            </a:r>
            <a:r>
              <a:rPr lang="en-US" dirty="0" err="1" smtClean="0">
                <a:ea typeface="+mn-ea"/>
                <a:cs typeface="+mn-cs"/>
              </a:rPr>
              <a:t>webrtc</a:t>
            </a:r>
            <a:r>
              <a:rPr lang="en-US" dirty="0" smtClean="0">
                <a:ea typeface="+mn-ea"/>
                <a:cs typeface="+mn-cs"/>
              </a:rPr>
              <a:t>-internals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4" name="Picture 3" descr="webrtc-chrome-internals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349500"/>
            <a:ext cx="84963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3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Troubleshooting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Checking out chrome://</a:t>
            </a:r>
            <a:r>
              <a:rPr lang="en-US" dirty="0" err="1" smtClean="0">
                <a:ea typeface="+mn-ea"/>
                <a:cs typeface="+mn-cs"/>
              </a:rPr>
              <a:t>webrtc</a:t>
            </a:r>
            <a:r>
              <a:rPr lang="en-US" dirty="0" smtClean="0">
                <a:ea typeface="+mn-ea"/>
                <a:cs typeface="+mn-cs"/>
              </a:rPr>
              <a:t>-internals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webrtc-chrome-internal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133600"/>
            <a:ext cx="7150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85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Troubleshooting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Note that </a:t>
            </a:r>
            <a:r>
              <a:rPr lang="en-US" dirty="0" err="1" smtClean="0">
                <a:ea typeface="+mn-ea"/>
                <a:cs typeface="+mn-cs"/>
              </a:rPr>
              <a:t>Wireshark</a:t>
            </a:r>
            <a:r>
              <a:rPr lang="en-US" dirty="0" smtClean="0">
                <a:ea typeface="+mn-ea"/>
                <a:cs typeface="+mn-cs"/>
              </a:rPr>
              <a:t> VoIP calls menu won’t work for calls over </a:t>
            </a:r>
            <a:r>
              <a:rPr lang="en-US" dirty="0" err="1" smtClean="0">
                <a:ea typeface="+mn-ea"/>
                <a:cs typeface="+mn-cs"/>
              </a:rPr>
              <a:t>websockets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You can however use “Follow TCP stream” and see the entire SIP signaling flow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RTP decoding will not work either (</a:t>
            </a:r>
            <a:r>
              <a:rPr lang="en-US" dirty="0" err="1" smtClean="0">
                <a:ea typeface="+mn-ea"/>
                <a:cs typeface="+mn-cs"/>
              </a:rPr>
              <a:t>rtcp</a:t>
            </a:r>
            <a:r>
              <a:rPr lang="en-US" dirty="0" smtClean="0">
                <a:ea typeface="+mn-ea"/>
                <a:cs typeface="+mn-cs"/>
              </a:rPr>
              <a:t>-mux)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114155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Troubleshooting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TLS </a:t>
            </a:r>
            <a:r>
              <a:rPr lang="en-US" dirty="0" smtClean="0">
                <a:ea typeface="+mn-ea"/>
                <a:cs typeface="+mn-cs"/>
              </a:rPr>
              <a:t>decryption </a:t>
            </a:r>
            <a:r>
              <a:rPr lang="en-US" dirty="0" smtClean="0">
                <a:ea typeface="+mn-ea"/>
                <a:cs typeface="+mn-cs"/>
              </a:rPr>
              <a:t>can be achieved by installing the private key on </a:t>
            </a:r>
            <a:r>
              <a:rPr lang="en-US" dirty="0" err="1" smtClean="0">
                <a:ea typeface="+mn-ea"/>
                <a:cs typeface="+mn-cs"/>
              </a:rPr>
              <a:t>Wireshark</a:t>
            </a: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Preferences -&gt; Protocols -&gt; SSL -&gt; RSA Key List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wireshark-decrypt-profi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3011825"/>
            <a:ext cx="5537200" cy="28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1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Troubleshooting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Wireshark</a:t>
            </a:r>
            <a:r>
              <a:rPr lang="en-US" dirty="0" smtClean="0">
                <a:ea typeface="+mn-ea"/>
                <a:cs typeface="+mn-cs"/>
              </a:rPr>
              <a:t> decrypted secure </a:t>
            </a:r>
            <a:r>
              <a:rPr lang="en-US" dirty="0" err="1" smtClean="0">
                <a:ea typeface="+mn-ea"/>
                <a:cs typeface="+mn-cs"/>
              </a:rPr>
              <a:t>WebSocket</a:t>
            </a:r>
            <a:r>
              <a:rPr lang="en-US" dirty="0" smtClean="0">
                <a:ea typeface="+mn-ea"/>
                <a:cs typeface="+mn-cs"/>
              </a:rPr>
              <a:t> payload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4" name="Picture 3" descr="wireshark-decrypt-w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0600"/>
            <a:ext cx="9144000" cy="3543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27500"/>
            <a:ext cx="812800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800" y="3340100"/>
            <a:ext cx="2895600" cy="25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5232400"/>
            <a:ext cx="9042400" cy="342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0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Future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Trickle 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Use of other codecs (</a:t>
            </a:r>
            <a:r>
              <a:rPr lang="en-US" dirty="0" err="1" smtClean="0">
                <a:ea typeface="+mn-ea"/>
                <a:cs typeface="+mn-cs"/>
              </a:rPr>
              <a:t>ie</a:t>
            </a:r>
            <a:r>
              <a:rPr lang="en-US" dirty="0" smtClean="0">
                <a:ea typeface="+mn-ea"/>
                <a:cs typeface="+mn-cs"/>
              </a:rPr>
              <a:t> Opus, </a:t>
            </a:r>
            <a:r>
              <a:rPr lang="en-US" dirty="0" err="1" smtClean="0">
                <a:ea typeface="+mn-ea"/>
                <a:cs typeface="+mn-cs"/>
              </a:rPr>
              <a:t>iSAC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Video (VP8)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Use </a:t>
            </a:r>
            <a:r>
              <a:rPr lang="en-US" dirty="0" err="1" smtClean="0">
                <a:ea typeface="+mn-ea"/>
                <a:cs typeface="+mn-cs"/>
              </a:rPr>
              <a:t>libwebsockets</a:t>
            </a:r>
            <a:r>
              <a:rPr lang="en-US" dirty="0" smtClean="0">
                <a:ea typeface="+mn-ea"/>
                <a:cs typeface="+mn-cs"/>
              </a:rPr>
              <a:t> in </a:t>
            </a:r>
            <a:r>
              <a:rPr lang="en-US" dirty="0" err="1" smtClean="0">
                <a:ea typeface="+mn-ea"/>
                <a:cs typeface="+mn-cs"/>
              </a:rPr>
              <a:t>res_http_websocket</a:t>
            </a:r>
            <a:r>
              <a:rPr lang="en-US" dirty="0" smtClean="0">
                <a:ea typeface="+mn-ea"/>
                <a:cs typeface="+mn-cs"/>
              </a:rPr>
              <a:t>?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7355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Conclusion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Asterisk + WebRTC gateway is easy to setup!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Know your debugging tools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Understand the protocols involved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Have fun and hack away!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111485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3538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  <a:cs typeface="+mj-cs"/>
              </a:rPr>
              <a:t>QUESTIONS</a:t>
            </a:r>
            <a:endParaRPr lang="en-CA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Contact Us</a:t>
            </a:r>
          </a:p>
        </p:txBody>
      </p:sp>
      <p:pic>
        <p:nvPicPr>
          <p:cNvPr id="20482" name="Content Placeholder 9" descr="PPT_SocialMedia_r1.pn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45" t="-65508" b="-72362"/>
          <a:stretch>
            <a:fillRect/>
          </a:stretch>
        </p:blipFill>
        <p:spPr>
          <a:xfrm>
            <a:off x="4567238" y="3611563"/>
            <a:ext cx="3600450" cy="3657600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460375" y="1612900"/>
            <a:ext cx="8223250" cy="41052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Sangoma Technologies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ea typeface="+mn-ea"/>
              </a:rPr>
              <a:t>100 Renfrew Drive, Suite 100</a:t>
            </a:r>
            <a:br>
              <a:rPr lang="en-US" sz="1600" dirty="0">
                <a:ea typeface="+mn-ea"/>
              </a:rPr>
            </a:br>
            <a:r>
              <a:rPr lang="en-US" sz="1600" dirty="0">
                <a:ea typeface="+mn-ea"/>
              </a:rPr>
              <a:t>Markham, Ontario L3R 9R6</a:t>
            </a:r>
            <a:br>
              <a:rPr lang="en-US" sz="1600" dirty="0">
                <a:ea typeface="+mn-ea"/>
              </a:rPr>
            </a:br>
            <a:r>
              <a:rPr lang="en-US" sz="1600" dirty="0" smtClean="0">
                <a:ea typeface="+mn-ea"/>
              </a:rPr>
              <a:t>Canada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Website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sz="1600" dirty="0" smtClean="0">
                <a:ea typeface="+mn-ea"/>
                <a:cs typeface="+mn-cs"/>
                <a:hlinkClick r:id="rId4"/>
              </a:rPr>
              <a:t>http://www.sangoma.com/</a:t>
            </a:r>
            <a:endParaRPr lang="en-US" sz="16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Telephone</a:t>
            </a:r>
            <a:endParaRPr lang="en-US" dirty="0">
              <a:ea typeface="+mn-ea"/>
              <a:cs typeface="+mn-cs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ea typeface="+mn-ea"/>
              </a:rPr>
              <a:t>+1 905 474 1990 </a:t>
            </a:r>
            <a:r>
              <a:rPr lang="en-US" sz="1600" dirty="0" smtClean="0">
                <a:ea typeface="+mn-ea"/>
              </a:rPr>
              <a:t>x2 (for Sales)</a:t>
            </a:r>
            <a:endParaRPr lang="en-US" sz="1600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Email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sz="1600" dirty="0">
                <a:ea typeface="+mn-ea"/>
                <a:cs typeface="+mn-cs"/>
                <a:hlinkClick r:id="rId5"/>
              </a:rPr>
              <a:t>sales@sangoma.com</a:t>
            </a:r>
            <a:endParaRPr lang="en-US" sz="16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9FCF7A8-EDEE-0546-AD36-E600934B8272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CA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3538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THANK YOU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-brows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80" y="2275347"/>
            <a:ext cx="5398214" cy="3457108"/>
          </a:xfrm>
          <a:prstGeom prst="rect">
            <a:avLst/>
          </a:prstGeom>
        </p:spPr>
      </p:pic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WebRTC Intro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485553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It is a full RTC engine in the browser!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WebRTCpublicdiagramforwebs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29" y="2594275"/>
            <a:ext cx="4473324" cy="291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4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-brows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80" y="2275347"/>
            <a:ext cx="5398214" cy="3457108"/>
          </a:xfrm>
          <a:prstGeom prst="rect">
            <a:avLst/>
          </a:prstGeom>
        </p:spPr>
      </p:pic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WebRTC Intro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485553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Yes, it can be used for a phone in the browser </a:t>
            </a:r>
            <a:r>
              <a:rPr lang="en-US" dirty="0" smtClean="0">
                <a:ea typeface="+mn-ea"/>
                <a:cs typeface="+mn-cs"/>
                <a:sym typeface="Wingdings"/>
              </a:rPr>
              <a:t>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4" name="Picture 3" descr="dial-pa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00" y="2954427"/>
            <a:ext cx="1894527" cy="189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3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WebRTC Intro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Full media engine API in the web browser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No “call” or “session” signaling defined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Generic data interchange between browsers, peer to peer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State of the art NAT traversal techniques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376287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WebRTC Intro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WebRTC comes with multiple APIs, </a:t>
            </a:r>
            <a:r>
              <a:rPr lang="en-US" dirty="0" err="1" smtClean="0">
                <a:ea typeface="+mn-ea"/>
                <a:cs typeface="+mn-cs"/>
              </a:rPr>
              <a:t>ie</a:t>
            </a:r>
            <a:r>
              <a:rPr lang="en-US" dirty="0" smtClean="0">
                <a:ea typeface="+mn-ea"/>
                <a:cs typeface="+mn-cs"/>
              </a:rPr>
              <a:t>:</a:t>
            </a:r>
            <a:r>
              <a:rPr lang="en-US" dirty="0">
                <a:ea typeface="+mn-ea"/>
                <a:cs typeface="+mn-cs"/>
              </a:rPr>
              <a:t/>
            </a:r>
            <a:br>
              <a:rPr lang="en-US" dirty="0">
                <a:ea typeface="+mn-ea"/>
                <a:cs typeface="+mn-cs"/>
              </a:rPr>
            </a:b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Peer-to-Peer </a:t>
            </a:r>
            <a:r>
              <a:rPr lang="en-US" dirty="0" smtClean="0">
                <a:ea typeface="+mn-ea"/>
              </a:rPr>
              <a:t>Connections (</a:t>
            </a:r>
            <a:r>
              <a:rPr lang="en-US" dirty="0" err="1" smtClean="0">
                <a:ea typeface="+mn-ea"/>
                <a:cs typeface="+mn-cs"/>
              </a:rPr>
              <a:t>RTCPeerConnection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Peer-to-Peer Data API (</a:t>
            </a:r>
            <a:r>
              <a:rPr lang="en-US" dirty="0" err="1" smtClean="0">
                <a:ea typeface="+mn-ea"/>
              </a:rPr>
              <a:t>RTCDataChannel</a:t>
            </a:r>
            <a:r>
              <a:rPr lang="en-US" dirty="0" smtClean="0">
                <a:ea typeface="+mn-ea"/>
              </a:rPr>
              <a:t>)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Statistics (</a:t>
            </a:r>
            <a:r>
              <a:rPr lang="en-US" dirty="0" err="1" smtClean="0">
                <a:ea typeface="+mn-ea"/>
              </a:rPr>
              <a:t>RTCStats</a:t>
            </a:r>
            <a:r>
              <a:rPr lang="en-US" dirty="0" smtClean="0">
                <a:ea typeface="+mn-ea"/>
              </a:rPr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Media Stream (</a:t>
            </a:r>
            <a:r>
              <a:rPr lang="en-US" dirty="0" err="1" smtClean="0">
                <a:ea typeface="+mn-ea"/>
              </a:rPr>
              <a:t>getUserMedia</a:t>
            </a:r>
            <a:r>
              <a:rPr lang="en-US" dirty="0" smtClean="0">
                <a:ea typeface="+mn-ea"/>
              </a:rPr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95941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WebRTC Intro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WebRTC uses established protocols:</a:t>
            </a:r>
            <a:r>
              <a:rPr lang="en-US" dirty="0">
                <a:ea typeface="+mn-ea"/>
                <a:cs typeface="+mn-cs"/>
              </a:rPr>
              <a:t/>
            </a:r>
            <a:br>
              <a:rPr lang="en-US" dirty="0">
                <a:ea typeface="+mn-ea"/>
                <a:cs typeface="+mn-cs"/>
              </a:rPr>
            </a:b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SRTP/SRTCP for media exchange (secure RTP)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SDP (its use is controversial and currently challenged)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ICE, STUN, TURN for NAT Traversal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DTLS for key exchange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G.711, Opus, VP8/H.264 </a:t>
            </a:r>
            <a:r>
              <a:rPr lang="en-US" dirty="0" err="1" smtClean="0">
                <a:ea typeface="+mn-ea"/>
              </a:rPr>
              <a:t>etc</a:t>
            </a:r>
            <a:r>
              <a:rPr lang="en-US" dirty="0">
                <a:ea typeface="+mn-ea"/>
              </a:rPr>
              <a:t>;</a:t>
            </a:r>
            <a:r>
              <a:rPr lang="en-US" dirty="0" smtClean="0">
                <a:ea typeface="+mn-ea"/>
              </a:rPr>
              <a:t> for voice and video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99889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WebRTC Intro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What signaling to use is up to you:</a:t>
            </a:r>
            <a:br>
              <a:rPr lang="en-US" dirty="0" smtClean="0">
                <a:ea typeface="+mn-ea"/>
                <a:cs typeface="+mn-cs"/>
              </a:rPr>
            </a:b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SIP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XMPP/Jingle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RESTful</a:t>
            </a:r>
            <a:r>
              <a:rPr lang="en-US" dirty="0" smtClean="0">
                <a:ea typeface="+mn-ea"/>
              </a:rPr>
              <a:t> API (</a:t>
            </a:r>
            <a:r>
              <a:rPr lang="en-US" dirty="0" err="1" smtClean="0">
                <a:ea typeface="+mn-ea"/>
              </a:rPr>
              <a:t>json</a:t>
            </a:r>
            <a:r>
              <a:rPr lang="en-US" dirty="0" smtClean="0">
                <a:ea typeface="+mn-ea"/>
              </a:rPr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OpenPeer</a:t>
            </a:r>
            <a:r>
              <a:rPr lang="en-US" dirty="0" smtClean="0">
                <a:ea typeface="+mn-ea"/>
              </a:rPr>
              <a:t> ….</a:t>
            </a: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593743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goma_PowerPoint_Template_2013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Sangoma_PowerPoint_Template_2013.pot</Template>
  <TotalTime>23486</TotalTime>
  <Words>875</Words>
  <Application>Microsoft Macintosh PowerPoint</Application>
  <PresentationFormat>On-screen Show (4:3)</PresentationFormat>
  <Paragraphs>327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Sangoma_PowerPoint_Template_2013</vt:lpstr>
      <vt:lpstr>Implementation Lessons using WebRTC in Asterisk</vt:lpstr>
      <vt:lpstr>Agenda</vt:lpstr>
      <vt:lpstr>WebRTC Intro</vt:lpstr>
      <vt:lpstr>WebRTC Intro</vt:lpstr>
      <vt:lpstr>WebRTC Intro</vt:lpstr>
      <vt:lpstr>WebRTC Intro</vt:lpstr>
      <vt:lpstr>WebRTC Intro</vt:lpstr>
      <vt:lpstr>WebRTC Intro</vt:lpstr>
      <vt:lpstr>WebRTC Intro</vt:lpstr>
      <vt:lpstr>WebRTC Intro</vt:lpstr>
      <vt:lpstr>WebRTC Intro</vt:lpstr>
      <vt:lpstr>WebRTC in Asterisk</vt:lpstr>
      <vt:lpstr>WebRTC in Asterisk</vt:lpstr>
      <vt:lpstr>WebRTC in Asterisk</vt:lpstr>
      <vt:lpstr>WebRTC in Asterisk</vt:lpstr>
      <vt:lpstr>Installing WebRTC Support</vt:lpstr>
      <vt:lpstr>Installing WebRTC Support</vt:lpstr>
      <vt:lpstr>Configuring WebRTC Support</vt:lpstr>
      <vt:lpstr>Configuring WebRTC Support</vt:lpstr>
      <vt:lpstr>Configuring WebRTC Support</vt:lpstr>
      <vt:lpstr>Configuring WebRTC Support</vt:lpstr>
      <vt:lpstr>Configuring WebRTC Support</vt:lpstr>
      <vt:lpstr>Configuring WebRTC Support</vt:lpstr>
      <vt:lpstr>Configuring WebRTC Support</vt:lpstr>
      <vt:lpstr>Configuring WebRTC Support</vt:lpstr>
      <vt:lpstr>Configuring WebRTC Support</vt:lpstr>
      <vt:lpstr>Configuring WebRTC Support</vt:lpstr>
      <vt:lpstr>Troubleshooting</vt:lpstr>
      <vt:lpstr>Troubleshooting</vt:lpstr>
      <vt:lpstr>Troubleshooting</vt:lpstr>
      <vt:lpstr>Troubleshooting</vt:lpstr>
      <vt:lpstr>Troubleshooting</vt:lpstr>
      <vt:lpstr>Troubleshooting</vt:lpstr>
      <vt:lpstr>Troubleshooting</vt:lpstr>
      <vt:lpstr>Future</vt:lpstr>
      <vt:lpstr>Conclusion</vt:lpstr>
      <vt:lpstr>QUESTIONS</vt:lpstr>
      <vt:lpstr>Contact Us</vt:lpstr>
      <vt:lpstr>THANK YOU</vt:lpstr>
    </vt:vector>
  </TitlesOfParts>
  <Manager/>
  <Company>SANGOMA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Sangoma Template</dc:title>
  <dc:subject/>
  <dc:creator>Grace Leung</dc:creator>
  <cp:keywords/>
  <dc:description/>
  <cp:lastModifiedBy>Moises Silva</cp:lastModifiedBy>
  <cp:revision>1041</cp:revision>
  <cp:lastPrinted>2013-06-27T17:23:22Z</cp:lastPrinted>
  <dcterms:created xsi:type="dcterms:W3CDTF">2012-09-02T18:58:07Z</dcterms:created>
  <dcterms:modified xsi:type="dcterms:W3CDTF">2013-10-10T05:05:48Z</dcterms:modified>
  <cp:category/>
</cp:coreProperties>
</file>